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Lst>
  <p:sldSz cx="9144000" cy="5143500" type="screen16x9"/>
  <p:notesSz cx="6858000" cy="9144000"/>
  <p:embeddedFontLst>
    <p:embeddedFont>
      <p:font typeface="Montserrat" panose="020B0604020202020204" charset="0"/>
      <p:regular r:id="rId33"/>
      <p:bold r:id="rId34"/>
      <p:italic r:id="rId35"/>
      <p:boldItalic r:id="rId36"/>
    </p:embeddedFont>
    <p:embeddedFont>
      <p:font typeface="Montserrat ExtraBold" panose="020B0604020202020204" charset="0"/>
      <p:bold r:id="rId37"/>
      <p:boldItalic r:id="rId38"/>
    </p:embeddedFont>
    <p:embeddedFont>
      <p:font typeface="Roboto" panose="02000000000000000000" pitchFamily="2" charset="0"/>
      <p:regular r:id="rId39"/>
      <p:bold r:id="rId40"/>
      <p:italic r:id="rId41"/>
      <p:boldItalic r:id="rId42"/>
    </p:embeddedFont>
    <p:embeddedFont>
      <p:font typeface="Roboto Black" panose="02000000000000000000" pitchFamily="2" charset="0"/>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3C690C-496D-4506-BC0A-B29DED73775A}">
  <a:tblStyle styleId="{A33C690C-496D-4506-BC0A-B29DED7377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65a51279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65a51279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65a51279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65a51279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65a51279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65a51279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65a51279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65a51279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65a51279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65a51279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65a51279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65a51279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65a51279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65a51279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65a51279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65a51279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65a51279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65a51279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65a51279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65a51279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65a51279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65a51279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5a51279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5a51279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65a51279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65a51279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65a51279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65a51279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65a51279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65a51279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65a51279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65a51279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65a51279d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65a51279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65a51279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65a51279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65a51279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d65a51279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l" rtl="0">
              <a:lnSpc>
                <a:spcPct val="115000"/>
              </a:lnSpc>
              <a:spcBef>
                <a:spcPts val="1200"/>
              </a:spcBef>
              <a:spcAft>
                <a:spcPts val="1200"/>
              </a:spcAft>
              <a:buClr>
                <a:schemeClr val="dk1"/>
              </a:buClr>
              <a:buSzPts val="1100"/>
              <a:buFont typeface="Arial"/>
              <a:buNone/>
            </a:pPr>
            <a:r>
              <a:rPr lang="en" sz="1400">
                <a:solidFill>
                  <a:schemeClr val="lt1"/>
                </a:solidFill>
                <a:latin typeface="Roboto"/>
                <a:ea typeface="Roboto"/>
                <a:cs typeface="Roboto"/>
                <a:sym typeface="Roboto"/>
              </a:rPr>
              <a:t>  </a:t>
            </a:r>
            <a:r>
              <a:rPr lang="en" sz="1400">
                <a:solidFill>
                  <a:schemeClr val="dk1"/>
                </a:solidFill>
                <a:latin typeface="Roboto"/>
                <a:ea typeface="Roboto"/>
                <a:cs typeface="Roboto"/>
                <a:sym typeface="Roboto"/>
              </a:rPr>
              <a:t>A description of each of these variables is given in Table 6.1.</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65a51279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65a51279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65a5127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65a5127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65a51279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65a51279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65a51279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65a51279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65a51279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d65a51279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 Plot Age Vs Price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59" r:id="rId7"/>
    <p:sldLayoutId id="2147483660" r:id="rId8"/>
    <p:sldLayoutId id="2147483661"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klkwak/toyotacorollacsv"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wastika19" TargetMode="External"/><Relationship Id="rId2" Type="http://schemas.openxmlformats.org/officeDocument/2006/relationships/hyperlink" Target="https://github.com/kashyapaditya256"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67850" y="315550"/>
            <a:ext cx="8808300" cy="1502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endParaRPr sz="3000">
              <a:solidFill>
                <a:srgbClr val="000000"/>
              </a:solidFill>
              <a:latin typeface="Roboto"/>
              <a:ea typeface="Roboto"/>
              <a:cs typeface="Roboto"/>
              <a:sym typeface="Roboto"/>
            </a:endParaRPr>
          </a:p>
          <a:p>
            <a:pPr marL="0" lvl="0" indent="0" algn="l" rtl="0">
              <a:lnSpc>
                <a:spcPct val="115000"/>
              </a:lnSpc>
              <a:spcBef>
                <a:spcPts val="1200"/>
              </a:spcBef>
              <a:spcAft>
                <a:spcPts val="1200"/>
              </a:spcAft>
              <a:buNone/>
            </a:pPr>
            <a:r>
              <a:rPr lang="en" sz="3000">
                <a:solidFill>
                  <a:schemeClr val="lt2"/>
                </a:solidFill>
                <a:latin typeface="Roboto"/>
                <a:ea typeface="Roboto"/>
                <a:cs typeface="Roboto"/>
                <a:sym typeface="Roboto"/>
              </a:rPr>
              <a:t>Predicting the Price of Used Toyota Corolla Cars - using Multiple Linear Regression</a:t>
            </a:r>
            <a:endParaRPr sz="3000">
              <a:solidFill>
                <a:schemeClr val="lt2"/>
              </a:solidFill>
              <a:latin typeface="Roboto"/>
              <a:ea typeface="Roboto"/>
              <a:cs typeface="Roboto"/>
              <a:sym typeface="Roboto"/>
            </a:endParaRPr>
          </a:p>
        </p:txBody>
      </p:sp>
      <p:sp>
        <p:nvSpPr>
          <p:cNvPr id="163" name="Google Shape;163;p38"/>
          <p:cNvSpPr txBox="1">
            <a:spLocks noGrp="1"/>
          </p:cNvSpPr>
          <p:nvPr>
            <p:ph type="ctrTitle"/>
          </p:nvPr>
        </p:nvSpPr>
        <p:spPr>
          <a:xfrm>
            <a:off x="4915225" y="3425925"/>
            <a:ext cx="3867900" cy="1502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2400" b="0">
                <a:latin typeface="Roboto"/>
                <a:ea typeface="Roboto"/>
                <a:cs typeface="Roboto"/>
                <a:sym typeface="Roboto"/>
              </a:rPr>
              <a:t>Group-3</a:t>
            </a:r>
            <a:endParaRPr sz="2400" b="0">
              <a:latin typeface="Roboto"/>
              <a:ea typeface="Roboto"/>
              <a:cs typeface="Roboto"/>
              <a:sym typeface="Roboto"/>
            </a:endParaRPr>
          </a:p>
          <a:p>
            <a:pPr marL="0" lvl="0" indent="0" algn="l" rtl="0">
              <a:spcBef>
                <a:spcPts val="0"/>
              </a:spcBef>
              <a:spcAft>
                <a:spcPts val="0"/>
              </a:spcAft>
              <a:buNone/>
            </a:pPr>
            <a:r>
              <a:rPr lang="en" sz="2400" b="0">
                <a:latin typeface="Roboto"/>
                <a:ea typeface="Roboto"/>
                <a:cs typeface="Roboto"/>
                <a:sym typeface="Roboto"/>
              </a:rPr>
              <a:t>Aditya Singh Kashyap-02</a:t>
            </a:r>
            <a:endParaRPr sz="2400" b="0">
              <a:latin typeface="Roboto"/>
              <a:ea typeface="Roboto"/>
              <a:cs typeface="Roboto"/>
              <a:sym typeface="Roboto"/>
            </a:endParaRPr>
          </a:p>
          <a:p>
            <a:pPr marL="0" lvl="0" indent="0" algn="l" rtl="0">
              <a:spcBef>
                <a:spcPts val="0"/>
              </a:spcBef>
              <a:spcAft>
                <a:spcPts val="0"/>
              </a:spcAft>
              <a:buNone/>
            </a:pPr>
            <a:r>
              <a:rPr lang="en" sz="2400" b="0">
                <a:latin typeface="Roboto"/>
                <a:ea typeface="Roboto"/>
                <a:cs typeface="Roboto"/>
                <a:sym typeface="Roboto"/>
              </a:rPr>
              <a:t>Swastika Swastik-53</a:t>
            </a:r>
            <a:endParaRPr sz="2400" b="0">
              <a:latin typeface="Roboto"/>
              <a:ea typeface="Roboto"/>
              <a:cs typeface="Roboto"/>
              <a:sym typeface="Roboto"/>
            </a:endParaRPr>
          </a:p>
        </p:txBody>
      </p:sp>
      <p:cxnSp>
        <p:nvCxnSpPr>
          <p:cNvPr id="164" name="Google Shape;164;p38"/>
          <p:cNvCxnSpPr/>
          <p:nvPr/>
        </p:nvCxnSpPr>
        <p:spPr>
          <a:xfrm rot="10800000" flipH="1">
            <a:off x="362900" y="1609200"/>
            <a:ext cx="5995500" cy="15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65" name="Google Shape;165;p38"/>
          <p:cNvPicPr preferRelativeResize="0"/>
          <p:nvPr/>
        </p:nvPicPr>
        <p:blipFill>
          <a:blip r:embed="rId3">
            <a:alphaModFix/>
          </a:blip>
          <a:stretch>
            <a:fillRect/>
          </a:stretch>
        </p:blipFill>
        <p:spPr>
          <a:xfrm>
            <a:off x="0" y="1970575"/>
            <a:ext cx="3534175" cy="317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7"/>
          <p:cNvSpPr txBox="1">
            <a:spLocks noGrp="1"/>
          </p:cNvSpPr>
          <p:nvPr>
            <p:ph type="body" idx="1"/>
          </p:nvPr>
        </p:nvSpPr>
        <p:spPr>
          <a:xfrm>
            <a:off x="349175" y="255150"/>
            <a:ext cx="8794800" cy="48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238" name="Google Shape;238;p47"/>
          <p:cNvPicPr preferRelativeResize="0"/>
          <p:nvPr/>
        </p:nvPicPr>
        <p:blipFill>
          <a:blip r:embed="rId3">
            <a:alphaModFix/>
          </a:blip>
          <a:stretch>
            <a:fillRect/>
          </a:stretch>
        </p:blipFill>
        <p:spPr>
          <a:xfrm>
            <a:off x="349175" y="255150"/>
            <a:ext cx="3379869" cy="2438725"/>
          </a:xfrm>
          <a:prstGeom prst="rect">
            <a:avLst/>
          </a:prstGeom>
          <a:noFill/>
          <a:ln>
            <a:noFill/>
          </a:ln>
        </p:spPr>
      </p:pic>
      <p:pic>
        <p:nvPicPr>
          <p:cNvPr id="239" name="Google Shape;239;p47"/>
          <p:cNvPicPr preferRelativeResize="0"/>
          <p:nvPr/>
        </p:nvPicPr>
        <p:blipFill>
          <a:blip r:embed="rId4">
            <a:alphaModFix/>
          </a:blip>
          <a:stretch>
            <a:fillRect/>
          </a:stretch>
        </p:blipFill>
        <p:spPr>
          <a:xfrm>
            <a:off x="2925225" y="2832950"/>
            <a:ext cx="3467225" cy="2230000"/>
          </a:xfrm>
          <a:prstGeom prst="rect">
            <a:avLst/>
          </a:prstGeom>
          <a:noFill/>
          <a:ln>
            <a:noFill/>
          </a:ln>
        </p:spPr>
      </p:pic>
      <p:pic>
        <p:nvPicPr>
          <p:cNvPr id="240" name="Google Shape;240;p47"/>
          <p:cNvPicPr preferRelativeResize="0"/>
          <p:nvPr/>
        </p:nvPicPr>
        <p:blipFill>
          <a:blip r:embed="rId5">
            <a:alphaModFix/>
          </a:blip>
          <a:stretch>
            <a:fillRect/>
          </a:stretch>
        </p:blipFill>
        <p:spPr>
          <a:xfrm>
            <a:off x="5331525" y="191975"/>
            <a:ext cx="3598675" cy="243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8"/>
          <p:cNvSpPr txBox="1">
            <a:spLocks noGrp="1"/>
          </p:cNvSpPr>
          <p:nvPr>
            <p:ph type="body" idx="1"/>
          </p:nvPr>
        </p:nvSpPr>
        <p:spPr>
          <a:xfrm>
            <a:off x="0" y="107425"/>
            <a:ext cx="8742600" cy="471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246" name="Google Shape;246;p48"/>
          <p:cNvPicPr preferRelativeResize="0"/>
          <p:nvPr/>
        </p:nvPicPr>
        <p:blipFill>
          <a:blip r:embed="rId3">
            <a:alphaModFix/>
          </a:blip>
          <a:stretch>
            <a:fillRect/>
          </a:stretch>
        </p:blipFill>
        <p:spPr>
          <a:xfrm>
            <a:off x="493100" y="259075"/>
            <a:ext cx="3777475" cy="2464200"/>
          </a:xfrm>
          <a:prstGeom prst="rect">
            <a:avLst/>
          </a:prstGeom>
          <a:noFill/>
          <a:ln>
            <a:noFill/>
          </a:ln>
        </p:spPr>
      </p:pic>
      <p:pic>
        <p:nvPicPr>
          <p:cNvPr id="247" name="Google Shape;247;p48"/>
          <p:cNvPicPr preferRelativeResize="0"/>
          <p:nvPr/>
        </p:nvPicPr>
        <p:blipFill>
          <a:blip r:embed="rId4">
            <a:alphaModFix/>
          </a:blip>
          <a:stretch>
            <a:fillRect/>
          </a:stretch>
        </p:blipFill>
        <p:spPr>
          <a:xfrm>
            <a:off x="4554998" y="2014423"/>
            <a:ext cx="4266126" cy="286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9"/>
          <p:cNvSpPr txBox="1">
            <a:spLocks noGrp="1"/>
          </p:cNvSpPr>
          <p:nvPr>
            <p:ph type="title"/>
          </p:nvPr>
        </p:nvSpPr>
        <p:spPr>
          <a:xfrm>
            <a:off x="938500" y="445025"/>
            <a:ext cx="67431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Explanation:-</a:t>
            </a:r>
            <a:endParaRPr/>
          </a:p>
        </p:txBody>
      </p:sp>
      <p:sp>
        <p:nvSpPr>
          <p:cNvPr id="253" name="Google Shape;253;p49"/>
          <p:cNvSpPr txBox="1">
            <a:spLocks noGrp="1"/>
          </p:cNvSpPr>
          <p:nvPr>
            <p:ph type="body" idx="1"/>
          </p:nvPr>
        </p:nvSpPr>
        <p:spPr>
          <a:xfrm>
            <a:off x="282025" y="1246025"/>
            <a:ext cx="8675400" cy="37230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latin typeface="Roboto"/>
                <a:ea typeface="Roboto"/>
                <a:cs typeface="Roboto"/>
                <a:sym typeface="Roboto"/>
              </a:rPr>
              <a:t>The plot displays the data distribution of dependent variable:- Age, Kilometer, CC, Fuel types(CNG, Petrol, Diesel) with respect to the Price.</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As observed in the above scatterplots, the minimal distribution of price above 30000, across all the graphs, is isolated from the general distribution of the explanatory variables.</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Similarly, the small cluster of data points representing Horsepower above 180 and 16000cc are the outliers as well.</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 Removing these data points can result in slight improvement of our linear model.</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800"/>
              </a:spcBef>
              <a:spcAft>
                <a:spcPts val="1600"/>
              </a:spcAft>
              <a:buNone/>
            </a:pPr>
            <a:endParaRPr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Boxplot</a:t>
            </a:r>
            <a:endParaRPr/>
          </a:p>
        </p:txBody>
      </p:sp>
      <p:sp>
        <p:nvSpPr>
          <p:cNvPr id="259" name="Google Shape;259;p50"/>
          <p:cNvSpPr txBox="1">
            <a:spLocks noGrp="1"/>
          </p:cNvSpPr>
          <p:nvPr>
            <p:ph type="body" idx="1"/>
          </p:nvPr>
        </p:nvSpPr>
        <p:spPr>
          <a:xfrm>
            <a:off x="362875" y="1277975"/>
            <a:ext cx="8393700" cy="3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The  Box Plot explains the distribution of data points according to each variable.</a:t>
            </a:r>
            <a:endParaRPr sz="2000">
              <a:latin typeface="Roboto"/>
              <a:ea typeface="Roboto"/>
              <a:cs typeface="Roboto"/>
              <a:sym typeface="Roboto"/>
            </a:endParaRPr>
          </a:p>
          <a:p>
            <a:pPr marL="0" lvl="0" indent="0" algn="l" rtl="0">
              <a:spcBef>
                <a:spcPts val="1600"/>
              </a:spcBef>
              <a:spcAft>
                <a:spcPts val="1600"/>
              </a:spcAft>
              <a:buNone/>
            </a:pPr>
            <a:endParaRPr sz="2000">
              <a:latin typeface="Roboto"/>
              <a:ea typeface="Roboto"/>
              <a:cs typeface="Roboto"/>
              <a:sym typeface="Roboto"/>
            </a:endParaRPr>
          </a:p>
        </p:txBody>
      </p:sp>
      <p:pic>
        <p:nvPicPr>
          <p:cNvPr id="260" name="Google Shape;260;p50"/>
          <p:cNvPicPr preferRelativeResize="0"/>
          <p:nvPr/>
        </p:nvPicPr>
        <p:blipFill>
          <a:blip r:embed="rId3">
            <a:alphaModFix/>
          </a:blip>
          <a:stretch>
            <a:fillRect/>
          </a:stretch>
        </p:blipFill>
        <p:spPr>
          <a:xfrm>
            <a:off x="875375" y="2407500"/>
            <a:ext cx="4867275" cy="189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1"/>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lnSpc>
                <a:spcPct val="115000"/>
              </a:lnSpc>
              <a:spcBef>
                <a:spcPts val="1600"/>
              </a:spcBef>
              <a:spcAft>
                <a:spcPts val="0"/>
              </a:spcAft>
              <a:buNone/>
            </a:pPr>
            <a:endParaRPr/>
          </a:p>
          <a:p>
            <a:pPr marL="0" lvl="0" indent="0" algn="l" rtl="0">
              <a:lnSpc>
                <a:spcPct val="115000"/>
              </a:lnSpc>
              <a:spcBef>
                <a:spcPts val="1200"/>
              </a:spcBef>
              <a:spcAft>
                <a:spcPts val="0"/>
              </a:spcAft>
              <a:buNone/>
            </a:pPr>
            <a:r>
              <a:rPr lang="en" sz="1500">
                <a:latin typeface="Roboto"/>
                <a:ea typeface="Roboto"/>
                <a:cs typeface="Roboto"/>
                <a:sym typeface="Roboto"/>
              </a:rPr>
              <a:t>KM isolates near the 250,000 mark. CC isolates around 16000, as observed in the scatter plot.</a:t>
            </a:r>
            <a:endParaRPr sz="1500">
              <a:latin typeface="Roboto"/>
              <a:ea typeface="Roboto"/>
              <a:cs typeface="Roboto"/>
              <a:sym typeface="Roboto"/>
            </a:endParaRPr>
          </a:p>
          <a:p>
            <a:pPr marL="0" lvl="0" indent="0" algn="l" rtl="0">
              <a:spcBef>
                <a:spcPts val="800"/>
              </a:spcBef>
              <a:spcAft>
                <a:spcPts val="1600"/>
              </a:spcAft>
              <a:buNone/>
            </a:pPr>
            <a:endParaRPr/>
          </a:p>
        </p:txBody>
      </p:sp>
      <p:pic>
        <p:nvPicPr>
          <p:cNvPr id="266" name="Google Shape;266;p51"/>
          <p:cNvPicPr preferRelativeResize="0"/>
          <p:nvPr/>
        </p:nvPicPr>
        <p:blipFill>
          <a:blip r:embed="rId3">
            <a:alphaModFix/>
          </a:blip>
          <a:stretch>
            <a:fillRect/>
          </a:stretch>
        </p:blipFill>
        <p:spPr>
          <a:xfrm>
            <a:off x="1610525" y="279900"/>
            <a:ext cx="5189625" cy="401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lnSpc>
                <a:spcPct val="115000"/>
              </a:lnSpc>
              <a:spcBef>
                <a:spcPts val="1600"/>
              </a:spcBef>
              <a:spcAft>
                <a:spcPts val="0"/>
              </a:spcAft>
              <a:buNone/>
            </a:pPr>
            <a:r>
              <a:rPr lang="en" sz="1600">
                <a:latin typeface="Roboto"/>
                <a:ea typeface="Roboto"/>
                <a:cs typeface="Roboto"/>
                <a:sym typeface="Roboto"/>
              </a:rPr>
              <a:t>The pattern persists in this box plot too, where points of Price above 30000 are the potential outliers.</a:t>
            </a:r>
            <a:endParaRPr sz="1600">
              <a:latin typeface="Roboto"/>
              <a:ea typeface="Roboto"/>
              <a:cs typeface="Roboto"/>
              <a:sym typeface="Roboto"/>
            </a:endParaRPr>
          </a:p>
          <a:p>
            <a:pPr marL="0" lvl="0" indent="0" algn="l" rtl="0">
              <a:spcBef>
                <a:spcPts val="8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72" name="Google Shape;272;p52"/>
          <p:cNvPicPr preferRelativeResize="0"/>
          <p:nvPr/>
        </p:nvPicPr>
        <p:blipFill>
          <a:blip r:embed="rId3">
            <a:alphaModFix/>
          </a:blip>
          <a:stretch>
            <a:fillRect/>
          </a:stretch>
        </p:blipFill>
        <p:spPr>
          <a:xfrm>
            <a:off x="1707313" y="87650"/>
            <a:ext cx="5729375" cy="440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3"/>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sz="1350" dirty="0">
              <a:latin typeface="Roboto"/>
              <a:ea typeface="Roboto"/>
              <a:cs typeface="Roboto"/>
              <a:sym typeface="Roboto"/>
            </a:endParaRPr>
          </a:p>
          <a:p>
            <a:pPr marL="0" lvl="0" indent="0" algn="l" rtl="0">
              <a:spcBef>
                <a:spcPts val="1600"/>
              </a:spcBef>
              <a:spcAft>
                <a:spcPts val="0"/>
              </a:spcAft>
              <a:buNone/>
            </a:pPr>
            <a:r>
              <a:rPr lang="en" sz="1400" dirty="0">
                <a:latin typeface="Roboto"/>
                <a:ea typeface="Roboto"/>
                <a:cs typeface="Roboto"/>
                <a:sym typeface="Roboto"/>
              </a:rPr>
              <a:t>Data points of Price above 30000 and Cars with 5 doors are the outliers.</a:t>
            </a:r>
            <a:endParaRPr sz="1350" dirty="0">
              <a:latin typeface="Roboto"/>
              <a:ea typeface="Roboto"/>
              <a:cs typeface="Roboto"/>
              <a:sym typeface="Roboto"/>
            </a:endParaRPr>
          </a:p>
          <a:p>
            <a:pPr marL="0" lvl="0" indent="0" algn="l" rtl="0">
              <a:spcBef>
                <a:spcPts val="1600"/>
              </a:spcBef>
              <a:spcAft>
                <a:spcPts val="1600"/>
              </a:spcAft>
              <a:buNone/>
            </a:pPr>
            <a:endParaRPr dirty="0"/>
          </a:p>
        </p:txBody>
      </p:sp>
      <p:pic>
        <p:nvPicPr>
          <p:cNvPr id="278" name="Google Shape;278;p53"/>
          <p:cNvPicPr preferRelativeResize="0"/>
          <p:nvPr/>
        </p:nvPicPr>
        <p:blipFill>
          <a:blip r:embed="rId3">
            <a:alphaModFix/>
          </a:blip>
          <a:stretch>
            <a:fillRect/>
          </a:stretch>
        </p:blipFill>
        <p:spPr>
          <a:xfrm>
            <a:off x="1940650" y="80625"/>
            <a:ext cx="5603150" cy="431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4"/>
          <p:cNvSpPr txBox="1">
            <a:spLocks noGrp="1"/>
          </p:cNvSpPr>
          <p:nvPr>
            <p:ph type="title"/>
          </p:nvPr>
        </p:nvSpPr>
        <p:spPr>
          <a:xfrm>
            <a:off x="859600" y="239925"/>
            <a:ext cx="5814300" cy="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Analysis</a:t>
            </a:r>
            <a:endParaRPr/>
          </a:p>
        </p:txBody>
      </p:sp>
      <p:sp>
        <p:nvSpPr>
          <p:cNvPr id="284" name="Google Shape;284;p54"/>
          <p:cNvSpPr txBox="1">
            <a:spLocks noGrp="1"/>
          </p:cNvSpPr>
          <p:nvPr>
            <p:ph type="body" idx="1"/>
          </p:nvPr>
        </p:nvSpPr>
        <p:spPr>
          <a:xfrm>
            <a:off x="268225" y="930825"/>
            <a:ext cx="8772600" cy="413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285" name="Google Shape;285;p54"/>
          <p:cNvPicPr preferRelativeResize="0"/>
          <p:nvPr/>
        </p:nvPicPr>
        <p:blipFill>
          <a:blip r:embed="rId3">
            <a:alphaModFix/>
          </a:blip>
          <a:stretch>
            <a:fillRect/>
          </a:stretch>
        </p:blipFill>
        <p:spPr>
          <a:xfrm>
            <a:off x="2224650" y="1001975"/>
            <a:ext cx="5064601" cy="393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5"/>
          <p:cNvSpPr txBox="1">
            <a:spLocks noGrp="1"/>
          </p:cNvSpPr>
          <p:nvPr>
            <p:ph type="body" idx="1"/>
          </p:nvPr>
        </p:nvSpPr>
        <p:spPr>
          <a:xfrm>
            <a:off x="252450" y="236675"/>
            <a:ext cx="8362500" cy="45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The above Correlation plot depicts the relation between the variables. </a:t>
            </a:r>
            <a:endParaRPr sz="1800">
              <a:latin typeface="Roboto"/>
              <a:ea typeface="Roboto"/>
              <a:cs typeface="Roboto"/>
              <a:sym typeface="Roboto"/>
            </a:endParaRPr>
          </a:p>
          <a:p>
            <a:pPr marL="0" lvl="0" indent="0" algn="l" rtl="0">
              <a:lnSpc>
                <a:spcPct val="115000"/>
              </a:lnSpc>
              <a:spcBef>
                <a:spcPts val="1600"/>
              </a:spcBef>
              <a:spcAft>
                <a:spcPts val="0"/>
              </a:spcAft>
              <a:buNone/>
            </a:pPr>
            <a:r>
              <a:rPr lang="en" sz="1800">
                <a:latin typeface="Roboto"/>
                <a:ea typeface="Roboto"/>
                <a:cs typeface="Roboto"/>
                <a:sym typeface="Roboto"/>
              </a:rPr>
              <a:t>As visible from the graph, Age and Price show very high negative Correlation, -0.88, meaning a strong inverse relationship exists between the two.</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Quarterly Tax and Fuel Type Petrol strong negative correlation, -0.84. Quarterly Tax and Fuel Type Diesel show a high positive correlation, 0.79, meaning fuel type is a major factor in Quarterly Tax paid for a car.</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Fuel Type Petrol and Diesel show a strong negative correlation, as Car runs on only one fuel.</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The pattern is not visible in CNG as it can be installed on any automobile setup, irrespective of the fuel type.</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200" b="1">
                <a:solidFill>
                  <a:srgbClr val="333333"/>
                </a:solidFill>
                <a:highlight>
                  <a:srgbClr val="FFFFFF"/>
                </a:highlight>
                <a:latin typeface="Arial"/>
                <a:ea typeface="Arial"/>
                <a:cs typeface="Arial"/>
                <a:sym typeface="Arial"/>
              </a:rPr>
              <a:t> </a:t>
            </a:r>
            <a:endParaRPr sz="1200" b="1">
              <a:solidFill>
                <a:srgbClr val="333333"/>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200">
              <a:solidFill>
                <a:srgbClr val="333333"/>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rgbClr val="333333"/>
              </a:solidFill>
              <a:highlight>
                <a:srgbClr val="FFFFFF"/>
              </a:highlight>
              <a:latin typeface="Times New Roman"/>
              <a:ea typeface="Times New Roman"/>
              <a:cs typeface="Times New Roman"/>
              <a:sym typeface="Times New Roman"/>
            </a:endParaRPr>
          </a:p>
          <a:p>
            <a:pPr marL="0" lvl="0" indent="0" algn="l" rtl="0">
              <a:spcBef>
                <a:spcPts val="1200"/>
              </a:spcBef>
              <a:spcAft>
                <a:spcPts val="1600"/>
              </a:spcAft>
              <a:buNone/>
            </a:pPr>
            <a:endParaRPr sz="1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520650" y="208375"/>
            <a:ext cx="7825800" cy="5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Building</a:t>
            </a:r>
            <a:endParaRPr/>
          </a:p>
        </p:txBody>
      </p:sp>
      <p:sp>
        <p:nvSpPr>
          <p:cNvPr id="296" name="Google Shape;296;p56"/>
          <p:cNvSpPr txBox="1">
            <a:spLocks noGrp="1"/>
          </p:cNvSpPr>
          <p:nvPr>
            <p:ph type="body" idx="1"/>
          </p:nvPr>
        </p:nvSpPr>
        <p:spPr>
          <a:xfrm>
            <a:off x="284800" y="1104425"/>
            <a:ext cx="8313900" cy="3628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800">
                <a:latin typeface="Roboto"/>
                <a:ea typeface="Roboto"/>
                <a:cs typeface="Roboto"/>
                <a:sym typeface="Roboto"/>
              </a:rPr>
              <a:t>Dataset was  partitioned the data into training (80%) and test (20%) sets,.</a:t>
            </a:r>
            <a:endParaRPr sz="1800">
              <a:latin typeface="Roboto"/>
              <a:ea typeface="Roboto"/>
              <a:cs typeface="Roboto"/>
              <a:sym typeface="Roboto"/>
            </a:endParaRPr>
          </a:p>
          <a:p>
            <a:pPr marL="0" lvl="0" indent="0" algn="l" rtl="0">
              <a:lnSpc>
                <a:spcPct val="115000"/>
              </a:lnSpc>
              <a:spcBef>
                <a:spcPts val="1200"/>
              </a:spcBef>
              <a:spcAft>
                <a:spcPts val="0"/>
              </a:spcAft>
              <a:buNone/>
            </a:pPr>
            <a:r>
              <a:rPr lang="en" sz="1800">
                <a:latin typeface="Roboto"/>
                <a:ea typeface="Roboto"/>
                <a:cs typeface="Roboto"/>
                <a:sym typeface="Roboto"/>
              </a:rPr>
              <a:t>The total number of records in the dataset is 1436 cars. </a:t>
            </a:r>
            <a:endParaRPr sz="1800">
              <a:latin typeface="Roboto"/>
              <a:ea typeface="Roboto"/>
              <a:cs typeface="Roboto"/>
              <a:sym typeface="Roboto"/>
            </a:endParaRPr>
          </a:p>
          <a:p>
            <a:pPr marL="0" lvl="0" indent="0" algn="l" rtl="0">
              <a:lnSpc>
                <a:spcPct val="115000"/>
              </a:lnSpc>
              <a:spcBef>
                <a:spcPts val="1200"/>
              </a:spcBef>
              <a:spcAft>
                <a:spcPts val="0"/>
              </a:spcAft>
              <a:buNone/>
            </a:pPr>
            <a:endParaRPr sz="1800">
              <a:latin typeface="Roboto"/>
              <a:ea typeface="Roboto"/>
              <a:cs typeface="Roboto"/>
              <a:sym typeface="Roboto"/>
            </a:endParaRPr>
          </a:p>
          <a:p>
            <a:pPr marL="0" lvl="0" indent="0" algn="l" rtl="0">
              <a:lnSpc>
                <a:spcPct val="115000"/>
              </a:lnSpc>
              <a:spcBef>
                <a:spcPts val="1200"/>
              </a:spcBef>
              <a:spcAft>
                <a:spcPts val="0"/>
              </a:spcAft>
              <a:buNone/>
            </a:pPr>
            <a:endParaRPr sz="1800">
              <a:latin typeface="Roboto"/>
              <a:ea typeface="Roboto"/>
              <a:cs typeface="Roboto"/>
              <a:sym typeface="Roboto"/>
            </a:endParaRPr>
          </a:p>
          <a:p>
            <a:pPr marL="0" lvl="0" indent="0" algn="l" rtl="0">
              <a:spcBef>
                <a:spcPts val="1200"/>
              </a:spcBef>
              <a:spcAft>
                <a:spcPts val="1600"/>
              </a:spcAft>
              <a:buNone/>
            </a:pPr>
            <a:endParaRPr/>
          </a:p>
        </p:txBody>
      </p:sp>
      <p:pic>
        <p:nvPicPr>
          <p:cNvPr id="297" name="Google Shape;297;p56"/>
          <p:cNvPicPr preferRelativeResize="0"/>
          <p:nvPr/>
        </p:nvPicPr>
        <p:blipFill>
          <a:blip r:embed="rId3">
            <a:alphaModFix/>
          </a:blip>
          <a:stretch>
            <a:fillRect/>
          </a:stretch>
        </p:blipFill>
        <p:spPr>
          <a:xfrm>
            <a:off x="1293775" y="2950274"/>
            <a:ext cx="6757951" cy="118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481900" y="82425"/>
            <a:ext cx="7974900" cy="1351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900" b="1">
                <a:solidFill>
                  <a:srgbClr val="F6B26B"/>
                </a:solidFill>
                <a:latin typeface="Roboto"/>
                <a:ea typeface="Roboto"/>
                <a:cs typeface="Roboto"/>
                <a:sym typeface="Roboto"/>
              </a:rPr>
              <a:t>Why this dataset?</a:t>
            </a:r>
            <a:endParaRPr sz="2900" b="1">
              <a:solidFill>
                <a:srgbClr val="F6B26B"/>
              </a:solidFill>
              <a:latin typeface="Roboto"/>
              <a:ea typeface="Roboto"/>
              <a:cs typeface="Roboto"/>
              <a:sym typeface="Roboto"/>
            </a:endParaRPr>
          </a:p>
          <a:p>
            <a:pPr marL="0" lvl="0" indent="0" algn="l" rtl="0">
              <a:lnSpc>
                <a:spcPct val="115000"/>
              </a:lnSpc>
              <a:spcBef>
                <a:spcPts val="1200"/>
              </a:spcBef>
              <a:spcAft>
                <a:spcPts val="0"/>
              </a:spcAft>
              <a:buNone/>
            </a:pPr>
            <a:r>
              <a:rPr lang="en" b="1">
                <a:solidFill>
                  <a:schemeClr val="lt1"/>
                </a:solidFill>
                <a:latin typeface="Roboto"/>
                <a:ea typeface="Roboto"/>
                <a:cs typeface="Roboto"/>
                <a:sym typeface="Roboto"/>
              </a:rPr>
              <a:t>Link:-</a:t>
            </a:r>
            <a:r>
              <a:rPr lang="en" b="1" u="sng">
                <a:solidFill>
                  <a:srgbClr val="00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https://www.kaggle.com/klkwak/toyotacorollacsv</a:t>
            </a:r>
            <a:endParaRPr b="1" u="sng">
              <a:solidFill>
                <a:srgbClr val="00FFFF"/>
              </a:solidFill>
              <a:latin typeface="Roboto"/>
              <a:ea typeface="Roboto"/>
              <a:cs typeface="Roboto"/>
              <a:sym typeface="Roboto"/>
            </a:endParaRPr>
          </a:p>
          <a:p>
            <a:pPr marL="0" lvl="0" indent="0" algn="l" rtl="0">
              <a:lnSpc>
                <a:spcPct val="115000"/>
              </a:lnSpc>
              <a:spcBef>
                <a:spcPts val="1200"/>
              </a:spcBef>
              <a:spcAft>
                <a:spcPts val="0"/>
              </a:spcAft>
              <a:buNone/>
            </a:pPr>
            <a:endParaRPr sz="1900" b="1">
              <a:solidFill>
                <a:schemeClr val="lt1"/>
              </a:solidFill>
              <a:latin typeface="Roboto"/>
              <a:ea typeface="Roboto"/>
              <a:cs typeface="Roboto"/>
              <a:sym typeface="Roboto"/>
            </a:endParaRPr>
          </a:p>
          <a:p>
            <a:pPr marL="0" lvl="0" indent="0" algn="l" rtl="0">
              <a:lnSpc>
                <a:spcPct val="115000"/>
              </a:lnSpc>
              <a:spcBef>
                <a:spcPts val="1200"/>
              </a:spcBef>
              <a:spcAft>
                <a:spcPts val="0"/>
              </a:spcAft>
              <a:buNone/>
            </a:pPr>
            <a:endParaRPr sz="1900" b="1">
              <a:solidFill>
                <a:schemeClr val="lt1"/>
              </a:solidFill>
              <a:latin typeface="Roboto"/>
              <a:ea typeface="Roboto"/>
              <a:cs typeface="Roboto"/>
              <a:sym typeface="Roboto"/>
            </a:endParaRPr>
          </a:p>
          <a:p>
            <a:pPr marL="0" lvl="0" indent="0" algn="l" rtl="0">
              <a:spcBef>
                <a:spcPts val="1200"/>
              </a:spcBef>
              <a:spcAft>
                <a:spcPts val="0"/>
              </a:spcAft>
              <a:buNone/>
            </a:pPr>
            <a:endParaRPr/>
          </a:p>
        </p:txBody>
      </p:sp>
      <p:sp>
        <p:nvSpPr>
          <p:cNvPr id="171" name="Google Shape;171;p39"/>
          <p:cNvSpPr txBox="1">
            <a:spLocks noGrp="1"/>
          </p:cNvSpPr>
          <p:nvPr>
            <p:ph type="body" idx="1"/>
          </p:nvPr>
        </p:nvSpPr>
        <p:spPr>
          <a:xfrm>
            <a:off x="252450" y="1434350"/>
            <a:ext cx="8646000" cy="3535500"/>
          </a:xfrm>
          <a:prstGeom prst="rect">
            <a:avLst/>
          </a:prstGeom>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 sz="105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700">
                <a:latin typeface="Roboto"/>
                <a:ea typeface="Roboto"/>
                <a:cs typeface="Roboto"/>
                <a:sym typeface="Roboto"/>
              </a:rPr>
              <a:t>A large Toyota car dealership offers purchasers the option to buy their used car as part of a trade-in.</a:t>
            </a:r>
            <a:endParaRPr sz="1700">
              <a:latin typeface="Roboto"/>
              <a:ea typeface="Roboto"/>
              <a:cs typeface="Roboto"/>
              <a:sym typeface="Roboto"/>
            </a:endParaRPr>
          </a:p>
          <a:p>
            <a:pPr marL="0" lvl="0" indent="-228600" algn="l" rtl="0">
              <a:lnSpc>
                <a:spcPct val="115000"/>
              </a:lnSpc>
              <a:spcBef>
                <a:spcPts val="1200"/>
              </a:spcBef>
              <a:spcAft>
                <a:spcPts val="0"/>
              </a:spcAft>
              <a:buNone/>
            </a:pPr>
            <a:r>
              <a:rPr lang="en" sz="1700">
                <a:latin typeface="Roboto"/>
                <a:ea typeface="Roboto"/>
                <a:cs typeface="Roboto"/>
                <a:sym typeface="Roboto"/>
              </a:rPr>
              <a:t>    Particularly, a new promotion promises to pay high prices for used Toyota Corolla cars for purchasers of a new car. The dealer then sells the used cars for a small profit. </a:t>
            </a:r>
            <a:endParaRPr sz="1700">
              <a:latin typeface="Roboto"/>
              <a:ea typeface="Roboto"/>
              <a:cs typeface="Roboto"/>
              <a:sym typeface="Roboto"/>
            </a:endParaRPr>
          </a:p>
          <a:p>
            <a:pPr marL="0" lvl="0" indent="-228600" algn="l" rtl="0">
              <a:lnSpc>
                <a:spcPct val="115000"/>
              </a:lnSpc>
              <a:spcBef>
                <a:spcPts val="1200"/>
              </a:spcBef>
              <a:spcAft>
                <a:spcPts val="0"/>
              </a:spcAft>
              <a:buNone/>
            </a:pPr>
            <a:r>
              <a:rPr lang="en" sz="1700">
                <a:latin typeface="Roboto"/>
                <a:ea typeface="Roboto"/>
                <a:cs typeface="Roboto"/>
                <a:sym typeface="Roboto"/>
              </a:rPr>
              <a:t>    To ensure a reasonable profit, the dealer needs to be able to predict the price that the dealership will get for the used cars. For that reason, data were collected on all previous sales of used Toyota Corollas at the dealership. The data include the sales price and other information on the car, such as its age, mileage, fuel type, and engine size.</a:t>
            </a:r>
            <a:endParaRPr sz="1700">
              <a:latin typeface="Roboto"/>
              <a:ea typeface="Roboto"/>
              <a:cs typeface="Roboto"/>
              <a:sym typeface="Roboto"/>
            </a:endParaRPr>
          </a:p>
          <a:p>
            <a:pPr marL="0" lvl="0" indent="-228600" algn="l" rtl="0">
              <a:lnSpc>
                <a:spcPct val="115000"/>
              </a:lnSpc>
              <a:spcBef>
                <a:spcPts val="1200"/>
              </a:spcBef>
              <a:spcAft>
                <a:spcPts val="0"/>
              </a:spcAft>
              <a:buNone/>
            </a:pPr>
            <a:r>
              <a:rPr lang="en" sz="1400">
                <a:latin typeface="Roboto"/>
                <a:ea typeface="Roboto"/>
                <a:cs typeface="Roboto"/>
                <a:sym typeface="Roboto"/>
              </a:rPr>
              <a:t>  </a:t>
            </a:r>
            <a:endParaRPr sz="1400">
              <a:latin typeface="Roboto"/>
              <a:ea typeface="Roboto"/>
              <a:cs typeface="Roboto"/>
              <a:sym typeface="Roboto"/>
            </a:endParaRPr>
          </a:p>
          <a:p>
            <a:pPr marL="228600" lvl="0" indent="0" algn="l" rtl="0">
              <a:lnSpc>
                <a:spcPct val="115000"/>
              </a:lnSpc>
              <a:spcBef>
                <a:spcPts val="1200"/>
              </a:spcBef>
              <a:spcAft>
                <a:spcPts val="0"/>
              </a:spcAft>
              <a:buNone/>
            </a:pPr>
            <a:r>
              <a:rPr lang="en" sz="1050">
                <a:solidFill>
                  <a:srgbClr val="333333"/>
                </a:solidFill>
                <a:highlight>
                  <a:srgbClr val="FFFFFF"/>
                </a:highlight>
                <a:latin typeface="Arial"/>
                <a:ea typeface="Arial"/>
                <a:cs typeface="Arial"/>
                <a:sym typeface="Arial"/>
              </a:rPr>
              <a:t> </a:t>
            </a:r>
            <a:endParaRPr sz="1050">
              <a:solidFill>
                <a:srgbClr val="333333"/>
              </a:solidFill>
              <a:highlight>
                <a:srgbClr val="FFFFFF"/>
              </a:highlight>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7"/>
          <p:cNvSpPr txBox="1">
            <a:spLocks noGrp="1"/>
          </p:cNvSpPr>
          <p:nvPr>
            <p:ph type="title"/>
          </p:nvPr>
        </p:nvSpPr>
        <p:spPr>
          <a:xfrm>
            <a:off x="441775" y="304625"/>
            <a:ext cx="7898100" cy="7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Algorithm Applied:- Multiple Linear Regression</a:t>
            </a:r>
            <a:endParaRPr/>
          </a:p>
        </p:txBody>
      </p:sp>
      <p:sp>
        <p:nvSpPr>
          <p:cNvPr id="303" name="Google Shape;303;p57"/>
          <p:cNvSpPr txBox="1">
            <a:spLocks noGrp="1"/>
          </p:cNvSpPr>
          <p:nvPr>
            <p:ph type="body" idx="1"/>
          </p:nvPr>
        </p:nvSpPr>
        <p:spPr>
          <a:xfrm>
            <a:off x="441775" y="1168375"/>
            <a:ext cx="8441100" cy="3770100"/>
          </a:xfrm>
          <a:prstGeom prst="rect">
            <a:avLst/>
          </a:prstGeom>
        </p:spPr>
        <p:txBody>
          <a:bodyPr spcFirstLastPara="1" wrap="square" lIns="91425" tIns="91425" rIns="91425" bIns="91425" anchor="t" anchorCtr="0">
            <a:noAutofit/>
          </a:bodyPr>
          <a:lstStyle/>
          <a:p>
            <a:pPr marL="457200" lvl="0" indent="-339725" algn="l" rtl="0">
              <a:lnSpc>
                <a:spcPct val="115000"/>
              </a:lnSpc>
              <a:spcBef>
                <a:spcPts val="0"/>
              </a:spcBef>
              <a:spcAft>
                <a:spcPts val="0"/>
              </a:spcAft>
              <a:buSzPts val="1750"/>
              <a:buFont typeface="Roboto"/>
              <a:buChar char="●"/>
            </a:pPr>
            <a:r>
              <a:rPr lang="en" sz="1700">
                <a:latin typeface="Roboto"/>
                <a:ea typeface="Roboto"/>
                <a:cs typeface="Roboto"/>
                <a:sym typeface="Roboto"/>
              </a:rPr>
              <a:t>All the Modelling is performed at 5% Level of Significance; </a:t>
            </a:r>
            <a:r>
              <a:rPr lang="en" sz="1700" b="1">
                <a:latin typeface="Roboto"/>
                <a:ea typeface="Roboto"/>
                <a:cs typeface="Roboto"/>
                <a:sym typeface="Roboto"/>
              </a:rPr>
              <a:t>α = 0.05</a:t>
            </a:r>
            <a:endParaRPr sz="1700" b="1">
              <a:latin typeface="Roboto"/>
              <a:ea typeface="Roboto"/>
              <a:cs typeface="Roboto"/>
              <a:sym typeface="Roboto"/>
            </a:endParaRPr>
          </a:p>
          <a:p>
            <a:pPr marL="457200" lvl="0" indent="-339725" algn="l" rtl="0">
              <a:spcBef>
                <a:spcPts val="0"/>
              </a:spcBef>
              <a:spcAft>
                <a:spcPts val="0"/>
              </a:spcAft>
              <a:buSzPts val="1750"/>
              <a:buFont typeface="Roboto"/>
              <a:buChar char="●"/>
            </a:pPr>
            <a:r>
              <a:rPr lang="en" sz="1750">
                <a:latin typeface="Roboto"/>
                <a:ea typeface="Roboto"/>
                <a:cs typeface="Roboto"/>
                <a:sym typeface="Roboto"/>
              </a:rPr>
              <a:t>For our modelling, Python, sklearn.linear_model package  </a:t>
            </a:r>
            <a:endParaRPr sz="1750">
              <a:latin typeface="Roboto"/>
              <a:ea typeface="Roboto"/>
              <a:cs typeface="Roboto"/>
              <a:sym typeface="Roboto"/>
            </a:endParaRPr>
          </a:p>
          <a:p>
            <a:pPr marL="0" lvl="0" indent="0" algn="l" rtl="0">
              <a:spcBef>
                <a:spcPts val="1600"/>
              </a:spcBef>
              <a:spcAft>
                <a:spcPts val="1600"/>
              </a:spcAft>
              <a:buNone/>
            </a:pPr>
            <a:endParaRPr sz="1750">
              <a:latin typeface="Roboto"/>
              <a:ea typeface="Roboto"/>
              <a:cs typeface="Roboto"/>
              <a:sym typeface="Roboto"/>
            </a:endParaRPr>
          </a:p>
        </p:txBody>
      </p:sp>
      <p:pic>
        <p:nvPicPr>
          <p:cNvPr id="304" name="Google Shape;304;p57"/>
          <p:cNvPicPr preferRelativeResize="0"/>
          <p:nvPr/>
        </p:nvPicPr>
        <p:blipFill>
          <a:blip r:embed="rId3">
            <a:alphaModFix/>
          </a:blip>
          <a:stretch>
            <a:fillRect/>
          </a:stretch>
        </p:blipFill>
        <p:spPr>
          <a:xfrm>
            <a:off x="1497000" y="2129975"/>
            <a:ext cx="5934400" cy="246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8"/>
          <p:cNvSpPr txBox="1">
            <a:spLocks noGrp="1"/>
          </p:cNvSpPr>
          <p:nvPr>
            <p:ph type="body" idx="1"/>
          </p:nvPr>
        </p:nvSpPr>
        <p:spPr>
          <a:xfrm>
            <a:off x="459900" y="547700"/>
            <a:ext cx="7987200" cy="4031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b="1" dirty="0">
                <a:latin typeface="Roboto"/>
                <a:ea typeface="Roboto"/>
                <a:cs typeface="Roboto"/>
                <a:sym typeface="Roboto"/>
              </a:rPr>
              <a:t>Hypothesis Formation:</a:t>
            </a:r>
            <a:endParaRPr sz="2400" b="1" dirty="0">
              <a:latin typeface="Roboto"/>
              <a:ea typeface="Roboto"/>
              <a:cs typeface="Roboto"/>
              <a:sym typeface="Roboto"/>
            </a:endParaRPr>
          </a:p>
          <a:p>
            <a:pPr marL="0" lvl="0" indent="0" algn="l" rtl="0">
              <a:lnSpc>
                <a:spcPct val="115000"/>
              </a:lnSpc>
              <a:spcBef>
                <a:spcPts val="1200"/>
              </a:spcBef>
              <a:spcAft>
                <a:spcPts val="0"/>
              </a:spcAft>
              <a:buNone/>
            </a:pPr>
            <a:r>
              <a:rPr lang="en" sz="1800" dirty="0">
                <a:latin typeface="Roboto"/>
                <a:ea typeface="Roboto"/>
                <a:cs typeface="Roboto"/>
                <a:sym typeface="Roboto"/>
              </a:rPr>
              <a:t>H1</a:t>
            </a:r>
            <a:r>
              <a:rPr lang="en" sz="1800" baseline="-25000" dirty="0">
                <a:latin typeface="Roboto"/>
                <a:ea typeface="Roboto"/>
                <a:cs typeface="Roboto"/>
                <a:sym typeface="Roboto"/>
              </a:rPr>
              <a:t>0</a:t>
            </a:r>
            <a:r>
              <a:rPr lang="en" sz="1800" dirty="0">
                <a:latin typeface="Roboto"/>
                <a:ea typeface="Roboto"/>
                <a:cs typeface="Roboto"/>
                <a:sym typeface="Roboto"/>
              </a:rPr>
              <a:t>: There is no relationship between Price and Independent Variables.</a:t>
            </a:r>
            <a:endParaRPr sz="1800" dirty="0">
              <a:latin typeface="Roboto"/>
              <a:ea typeface="Roboto"/>
              <a:cs typeface="Roboto"/>
              <a:sym typeface="Roboto"/>
            </a:endParaRPr>
          </a:p>
          <a:p>
            <a:pPr marL="0" lvl="0" indent="0" algn="l" rtl="0">
              <a:lnSpc>
                <a:spcPct val="115000"/>
              </a:lnSpc>
              <a:spcBef>
                <a:spcPts val="1200"/>
              </a:spcBef>
              <a:spcAft>
                <a:spcPts val="0"/>
              </a:spcAft>
              <a:buNone/>
            </a:pPr>
            <a:r>
              <a:rPr lang="en" sz="1800" dirty="0">
                <a:latin typeface="Roboto"/>
                <a:ea typeface="Roboto"/>
                <a:cs typeface="Roboto"/>
                <a:sym typeface="Roboto"/>
              </a:rPr>
              <a:t>H1</a:t>
            </a:r>
            <a:r>
              <a:rPr lang="en" sz="1800" baseline="-25000" dirty="0">
                <a:latin typeface="Roboto"/>
                <a:ea typeface="Roboto"/>
                <a:cs typeface="Roboto"/>
                <a:sym typeface="Roboto"/>
              </a:rPr>
              <a:t>1</a:t>
            </a:r>
            <a:r>
              <a:rPr lang="en" sz="1800" dirty="0">
                <a:latin typeface="Roboto"/>
                <a:ea typeface="Roboto"/>
                <a:cs typeface="Roboto"/>
                <a:sym typeface="Roboto"/>
              </a:rPr>
              <a:t>: There exists a relationship between Price and Independent Variable.</a:t>
            </a:r>
            <a:endParaRPr sz="1800" dirty="0">
              <a:latin typeface="Roboto"/>
              <a:ea typeface="Roboto"/>
              <a:cs typeface="Roboto"/>
              <a:sym typeface="Roboto"/>
            </a:endParaRPr>
          </a:p>
          <a:p>
            <a:pPr marL="0" lvl="0" indent="0" algn="l" rtl="0">
              <a:lnSpc>
                <a:spcPct val="115000"/>
              </a:lnSpc>
              <a:spcBef>
                <a:spcPts val="1200"/>
              </a:spcBef>
              <a:spcAft>
                <a:spcPts val="0"/>
              </a:spcAft>
              <a:buNone/>
            </a:pPr>
            <a:r>
              <a:rPr lang="en" sz="1800" dirty="0">
                <a:latin typeface="Roboto"/>
                <a:ea typeface="Roboto"/>
                <a:cs typeface="Roboto"/>
                <a:sym typeface="Roboto"/>
              </a:rPr>
              <a:t>H2</a:t>
            </a:r>
            <a:r>
              <a:rPr lang="en" sz="1800" baseline="-25000" dirty="0">
                <a:latin typeface="Roboto"/>
                <a:ea typeface="Roboto"/>
                <a:cs typeface="Roboto"/>
                <a:sym typeface="Roboto"/>
              </a:rPr>
              <a:t>0</a:t>
            </a:r>
            <a:r>
              <a:rPr lang="en" sz="1800" dirty="0">
                <a:latin typeface="Roboto"/>
                <a:ea typeface="Roboto"/>
                <a:cs typeface="Roboto"/>
                <a:sym typeface="Roboto"/>
              </a:rPr>
              <a:t>: There is no statistical significance between Price and Explanatory Variables</a:t>
            </a:r>
            <a:endParaRPr sz="1800" dirty="0">
              <a:latin typeface="Roboto"/>
              <a:ea typeface="Roboto"/>
              <a:cs typeface="Roboto"/>
              <a:sym typeface="Roboto"/>
            </a:endParaRPr>
          </a:p>
          <a:p>
            <a:pPr marL="0" lvl="0" indent="0" algn="l" rtl="0">
              <a:lnSpc>
                <a:spcPct val="115000"/>
              </a:lnSpc>
              <a:spcBef>
                <a:spcPts val="1200"/>
              </a:spcBef>
              <a:spcAft>
                <a:spcPts val="0"/>
              </a:spcAft>
              <a:buNone/>
            </a:pPr>
            <a:r>
              <a:rPr lang="en" sz="1800" dirty="0">
                <a:latin typeface="Roboto"/>
                <a:ea typeface="Roboto"/>
                <a:cs typeface="Roboto"/>
                <a:sym typeface="Roboto"/>
              </a:rPr>
              <a:t>H2</a:t>
            </a:r>
            <a:r>
              <a:rPr lang="en" sz="1800" baseline="-25000" dirty="0">
                <a:latin typeface="Roboto"/>
                <a:ea typeface="Roboto"/>
                <a:cs typeface="Roboto"/>
                <a:sym typeface="Roboto"/>
              </a:rPr>
              <a:t>1</a:t>
            </a:r>
            <a:r>
              <a:rPr lang="en" sz="1800" dirty="0">
                <a:latin typeface="Roboto"/>
                <a:ea typeface="Roboto"/>
                <a:cs typeface="Roboto"/>
                <a:sym typeface="Roboto"/>
              </a:rPr>
              <a:t>: There exists some statistical significance between Dependent Variables and Explanatory Variables and not all coefficients are Zero.</a:t>
            </a:r>
            <a:endParaRPr sz="1800" dirty="0">
              <a:latin typeface="Roboto"/>
              <a:ea typeface="Roboto"/>
              <a:cs typeface="Roboto"/>
              <a:sym typeface="Roboto"/>
            </a:endParaRPr>
          </a:p>
          <a:p>
            <a:pPr marL="0" lvl="0" indent="0" algn="l" rtl="0">
              <a:spcBef>
                <a:spcPts val="800"/>
              </a:spcBef>
              <a:spcAft>
                <a:spcPts val="1600"/>
              </a:spcAft>
              <a:buNone/>
            </a:pPr>
            <a:endParaRPr sz="1800" dirty="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9"/>
          <p:cNvSpPr txBox="1">
            <a:spLocks noGrp="1"/>
          </p:cNvSpPr>
          <p:nvPr>
            <p:ph type="title"/>
          </p:nvPr>
        </p:nvSpPr>
        <p:spPr>
          <a:xfrm>
            <a:off x="875825" y="585825"/>
            <a:ext cx="59328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Interpretation:-</a:t>
            </a:r>
            <a:endParaRPr dirty="0"/>
          </a:p>
        </p:txBody>
      </p:sp>
      <p:sp>
        <p:nvSpPr>
          <p:cNvPr id="315" name="Google Shape;315;p59"/>
          <p:cNvSpPr txBox="1">
            <a:spLocks noGrp="1"/>
          </p:cNvSpPr>
          <p:nvPr>
            <p:ph type="body" idx="1"/>
          </p:nvPr>
        </p:nvSpPr>
        <p:spPr>
          <a:xfrm>
            <a:off x="678425" y="1451550"/>
            <a:ext cx="7841400" cy="328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Since P-Value of all all variables, except Metallic Colour, Automatic, cc, Doors, and Fuel Type Petrol, are less than 0.05 for H1, we reject H1</a:t>
            </a:r>
            <a:r>
              <a:rPr lang="en" sz="1800" baseline="-25000">
                <a:latin typeface="Roboto"/>
                <a:ea typeface="Roboto"/>
                <a:cs typeface="Roboto"/>
                <a:sym typeface="Roboto"/>
              </a:rPr>
              <a:t>0</a:t>
            </a:r>
            <a:r>
              <a:rPr lang="en" sz="1800">
                <a:latin typeface="Roboto"/>
                <a:ea typeface="Roboto"/>
                <a:cs typeface="Roboto"/>
                <a:sym typeface="Roboto"/>
              </a:rPr>
              <a:t>, </a:t>
            </a:r>
            <a:endParaRPr sz="1800">
              <a:latin typeface="Roboto"/>
              <a:ea typeface="Roboto"/>
              <a:cs typeface="Roboto"/>
              <a:sym typeface="Roboto"/>
            </a:endParaRPr>
          </a:p>
          <a:p>
            <a:pPr marL="0" lvl="0" indent="0" algn="l" rtl="0">
              <a:lnSpc>
                <a:spcPct val="115000"/>
              </a:lnSpc>
              <a:spcBef>
                <a:spcPts val="0"/>
              </a:spcBef>
              <a:spcAft>
                <a:spcPts val="0"/>
              </a:spcAft>
              <a:buNone/>
            </a:pPr>
            <a:r>
              <a:rPr lang="en" sz="1800">
                <a:latin typeface="Roboto"/>
                <a:ea typeface="Roboto"/>
                <a:cs typeface="Roboto"/>
                <a:sym typeface="Roboto"/>
              </a:rPr>
              <a:t>and except for mentioned variables,  meaning there exists a relationship between independent and some dependent variables.</a:t>
            </a:r>
            <a:endParaRPr sz="1800">
              <a:latin typeface="Roboto"/>
              <a:ea typeface="Roboto"/>
              <a:cs typeface="Roboto"/>
              <a:sym typeface="Roboto"/>
            </a:endParaRPr>
          </a:p>
          <a:p>
            <a:pPr marL="0" lvl="0" indent="0" algn="l" rtl="0">
              <a:lnSpc>
                <a:spcPct val="115000"/>
              </a:lnSpc>
              <a:spcBef>
                <a:spcPts val="0"/>
              </a:spcBef>
              <a:spcAft>
                <a:spcPts val="0"/>
              </a:spcAft>
              <a:buNone/>
            </a:pPr>
            <a:endParaRPr sz="1800">
              <a:latin typeface="Roboto"/>
              <a:ea typeface="Roboto"/>
              <a:cs typeface="Roboto"/>
              <a:sym typeface="Roboto"/>
            </a:endParaRPr>
          </a:p>
          <a:p>
            <a:pPr marL="0" lvl="0" indent="0" algn="l" rtl="0">
              <a:lnSpc>
                <a:spcPct val="115000"/>
              </a:lnSpc>
              <a:spcBef>
                <a:spcPts val="800"/>
              </a:spcBef>
              <a:spcAft>
                <a:spcPts val="0"/>
              </a:spcAft>
              <a:buNone/>
            </a:pPr>
            <a:r>
              <a:rPr lang="en" sz="1800">
                <a:latin typeface="Roboto"/>
                <a:ea typeface="Roboto"/>
                <a:cs typeface="Roboto"/>
                <a:sym typeface="Roboto"/>
              </a:rPr>
              <a:t>Since P-Value (0.000, from OLS Regression Stats) is less than 0.05 for H2, we reject H2</a:t>
            </a:r>
            <a:r>
              <a:rPr lang="en" sz="1800" baseline="-25000">
                <a:latin typeface="Roboto"/>
                <a:ea typeface="Roboto"/>
                <a:cs typeface="Roboto"/>
                <a:sym typeface="Roboto"/>
              </a:rPr>
              <a:t>0</a:t>
            </a:r>
            <a:r>
              <a:rPr lang="en" sz="1800">
                <a:latin typeface="Roboto"/>
                <a:ea typeface="Roboto"/>
                <a:cs typeface="Roboto"/>
                <a:sym typeface="Roboto"/>
              </a:rPr>
              <a:t>, meaning our model is statistically significant.</a:t>
            </a:r>
            <a:endParaRPr sz="1800">
              <a:latin typeface="Roboto"/>
              <a:ea typeface="Roboto"/>
              <a:cs typeface="Roboto"/>
              <a:sym typeface="Roboto"/>
            </a:endParaRPr>
          </a:p>
          <a:p>
            <a:pPr marL="0" lvl="0" indent="0" algn="l" rtl="0">
              <a:spcBef>
                <a:spcPts val="800"/>
              </a:spcBef>
              <a:spcAft>
                <a:spcPts val="1600"/>
              </a:spcAft>
              <a:buNone/>
            </a:pP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0"/>
          <p:cNvSpPr txBox="1">
            <a:spLocks noGrp="1"/>
          </p:cNvSpPr>
          <p:nvPr>
            <p:ph type="title"/>
          </p:nvPr>
        </p:nvSpPr>
        <p:spPr>
          <a:xfrm>
            <a:off x="938500" y="445025"/>
            <a:ext cx="5735700" cy="6159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 b="1" dirty="0">
                <a:solidFill>
                  <a:schemeClr val="lt1"/>
                </a:solidFill>
                <a:latin typeface="Roboto Black" panose="02000000000000000000" pitchFamily="2" charset="0"/>
                <a:ea typeface="Roboto Black" panose="02000000000000000000" pitchFamily="2" charset="0"/>
                <a:cs typeface="Roboto"/>
                <a:sym typeface="Roboto"/>
              </a:rPr>
              <a:t>Linear Equation</a:t>
            </a:r>
            <a:endParaRPr b="1" dirty="0">
              <a:latin typeface="Roboto Black" panose="02000000000000000000" pitchFamily="2" charset="0"/>
              <a:ea typeface="Roboto Black" panose="02000000000000000000" pitchFamily="2" charset="0"/>
              <a:cs typeface="Roboto"/>
              <a:sym typeface="Roboto"/>
            </a:endParaRPr>
          </a:p>
        </p:txBody>
      </p:sp>
      <p:sp>
        <p:nvSpPr>
          <p:cNvPr id="321" name="Google Shape;321;p60"/>
          <p:cNvSpPr txBox="1">
            <a:spLocks noGrp="1"/>
          </p:cNvSpPr>
          <p:nvPr>
            <p:ph type="body" idx="1"/>
          </p:nvPr>
        </p:nvSpPr>
        <p:spPr>
          <a:xfrm>
            <a:off x="792350" y="1342950"/>
            <a:ext cx="6915300" cy="28623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endParaRPr sz="1500" b="1" dirty="0">
              <a:latin typeface="Roboto"/>
              <a:ea typeface="Roboto"/>
              <a:cs typeface="Roboto"/>
              <a:sym typeface="Roboto"/>
            </a:endParaRPr>
          </a:p>
          <a:p>
            <a:pPr marL="0" lvl="0" indent="0" algn="l" rtl="0">
              <a:lnSpc>
                <a:spcPct val="107916"/>
              </a:lnSpc>
              <a:spcBef>
                <a:spcPts val="800"/>
              </a:spcBef>
              <a:spcAft>
                <a:spcPts val="0"/>
              </a:spcAft>
              <a:buNone/>
            </a:pPr>
            <a:r>
              <a:rPr lang="en" sz="2000" dirty="0">
                <a:latin typeface="Roboto"/>
                <a:ea typeface="Roboto"/>
                <a:cs typeface="Roboto"/>
                <a:sym typeface="Roboto"/>
              </a:rPr>
              <a:t>Price = --4732.4232 + -123.120*Age_08_04 - .017*KM +23.851*HP + 36.289*Met Color + 258.828*Automatic -.063*cc - 71.612*Doors + 12.313* Quarterly Tax + 19.357 - 627.975* Fuel_Type_CNG + 1792.336* Fuel_Type_Petrol</a:t>
            </a:r>
            <a:endParaRPr sz="2000" dirty="0">
              <a:latin typeface="Roboto"/>
              <a:ea typeface="Roboto"/>
              <a:cs typeface="Roboto"/>
              <a:sym typeface="Roboto"/>
            </a:endParaRPr>
          </a:p>
          <a:p>
            <a:pPr marL="0" lvl="0" indent="0" algn="l" rtl="0">
              <a:lnSpc>
                <a:spcPct val="107916"/>
              </a:lnSpc>
              <a:spcBef>
                <a:spcPts val="800"/>
              </a:spcBef>
              <a:spcAft>
                <a:spcPts val="0"/>
              </a:spcAft>
              <a:buNone/>
            </a:pPr>
            <a:endParaRPr sz="2000" dirty="0">
              <a:latin typeface="Roboto"/>
              <a:ea typeface="Roboto"/>
              <a:cs typeface="Roboto"/>
              <a:sym typeface="Roboto"/>
            </a:endParaRPr>
          </a:p>
          <a:p>
            <a:pPr marL="0" lvl="0" indent="0" algn="l" rtl="0">
              <a:lnSpc>
                <a:spcPct val="107916"/>
              </a:lnSpc>
              <a:spcBef>
                <a:spcPts val="800"/>
              </a:spcBef>
              <a:spcAft>
                <a:spcPts val="0"/>
              </a:spcAft>
              <a:buNone/>
            </a:pPr>
            <a:endParaRPr sz="1500" dirty="0">
              <a:latin typeface="Roboto"/>
              <a:ea typeface="Roboto"/>
              <a:cs typeface="Roboto"/>
              <a:sym typeface="Roboto"/>
            </a:endParaRPr>
          </a:p>
          <a:p>
            <a:pPr marL="0" lvl="0" indent="0" algn="l" rtl="0">
              <a:lnSpc>
                <a:spcPct val="107916"/>
              </a:lnSpc>
              <a:spcBef>
                <a:spcPts val="800"/>
              </a:spcBef>
              <a:spcAft>
                <a:spcPts val="800"/>
              </a:spcAft>
              <a:buNone/>
            </a:pPr>
            <a:endParaRPr sz="1500" dirty="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1"/>
          <p:cNvSpPr txBox="1">
            <a:spLocks noGrp="1"/>
          </p:cNvSpPr>
          <p:nvPr>
            <p:ph type="body" idx="1"/>
          </p:nvPr>
        </p:nvSpPr>
        <p:spPr>
          <a:xfrm>
            <a:off x="482100" y="191625"/>
            <a:ext cx="8661900" cy="50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Roboto"/>
                <a:ea typeface="Roboto"/>
                <a:cs typeface="Roboto"/>
                <a:sym typeface="Roboto"/>
              </a:rPr>
              <a:t>OUTPUT</a:t>
            </a:r>
            <a:endParaRPr sz="2800">
              <a:latin typeface="Roboto"/>
              <a:ea typeface="Roboto"/>
              <a:cs typeface="Roboto"/>
              <a:sym typeface="Roboto"/>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7" name="Google Shape;327;p61"/>
          <p:cNvPicPr preferRelativeResize="0"/>
          <p:nvPr/>
        </p:nvPicPr>
        <p:blipFill>
          <a:blip r:embed="rId3">
            <a:alphaModFix/>
          </a:blip>
          <a:stretch>
            <a:fillRect/>
          </a:stretch>
        </p:blipFill>
        <p:spPr>
          <a:xfrm>
            <a:off x="2429750" y="269375"/>
            <a:ext cx="4304525" cy="4621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2"/>
          <p:cNvSpPr txBox="1">
            <a:spLocks noGrp="1"/>
          </p:cNvSpPr>
          <p:nvPr>
            <p:ph type="title"/>
          </p:nvPr>
        </p:nvSpPr>
        <p:spPr>
          <a:xfrm>
            <a:off x="938500" y="445025"/>
            <a:ext cx="5043600" cy="6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Analysis</a:t>
            </a:r>
            <a:endParaRPr/>
          </a:p>
        </p:txBody>
      </p:sp>
      <p:sp>
        <p:nvSpPr>
          <p:cNvPr id="333" name="Google Shape;333;p62"/>
          <p:cNvSpPr txBox="1">
            <a:spLocks noGrp="1"/>
          </p:cNvSpPr>
          <p:nvPr>
            <p:ph type="subTitle" idx="1"/>
          </p:nvPr>
        </p:nvSpPr>
        <p:spPr>
          <a:xfrm>
            <a:off x="1338250" y="1713050"/>
            <a:ext cx="3052800" cy="11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a:t>
            </a:r>
            <a:r>
              <a:rPr lang="en">
                <a:latin typeface="Roboto"/>
                <a:ea typeface="Roboto"/>
                <a:cs typeface="Roboto"/>
                <a:sym typeface="Roboto"/>
              </a:rPr>
              <a:t> </a:t>
            </a:r>
            <a:r>
              <a:rPr lang="en" b="1">
                <a:latin typeface="Roboto"/>
                <a:ea typeface="Roboto"/>
                <a:cs typeface="Roboto"/>
                <a:sym typeface="Roboto"/>
              </a:rPr>
              <a:t>Value</a:t>
            </a:r>
            <a:r>
              <a:rPr lang="en">
                <a:latin typeface="Roboto"/>
                <a:ea typeface="Roboto"/>
                <a:cs typeface="Roboto"/>
                <a:sym typeface="Roboto"/>
              </a:rPr>
              <a:t> - 0.8789 suggests a high positive correlation between the Original and Forecasted Prices.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34" name="Google Shape;334;p62"/>
          <p:cNvSpPr txBox="1">
            <a:spLocks noGrp="1"/>
          </p:cNvSpPr>
          <p:nvPr>
            <p:ph type="subTitle" idx="4"/>
          </p:nvPr>
        </p:nvSpPr>
        <p:spPr>
          <a:xfrm>
            <a:off x="1338250" y="3342175"/>
            <a:ext cx="3052800" cy="11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a:ea typeface="Roboto"/>
                <a:cs typeface="Roboto"/>
                <a:sym typeface="Roboto"/>
              </a:rPr>
              <a:t>Adjusted R-squared</a:t>
            </a:r>
            <a:r>
              <a:rPr lang="en" dirty="0">
                <a:latin typeface="Roboto"/>
                <a:ea typeface="Roboto"/>
                <a:cs typeface="Roboto"/>
                <a:sym typeface="Roboto"/>
              </a:rPr>
              <a:t> compares the explanatory power of regression models that contain different numbers of predictors.</a:t>
            </a:r>
            <a:endParaRPr dirty="0">
              <a:latin typeface="Roboto"/>
              <a:ea typeface="Roboto"/>
              <a:cs typeface="Roboto"/>
              <a:sym typeface="Roboto"/>
            </a:endParaRPr>
          </a:p>
        </p:txBody>
      </p:sp>
      <p:sp>
        <p:nvSpPr>
          <p:cNvPr id="335" name="Google Shape;335;p62"/>
          <p:cNvSpPr txBox="1">
            <a:spLocks noGrp="1"/>
          </p:cNvSpPr>
          <p:nvPr>
            <p:ph type="subTitle" idx="6"/>
          </p:nvPr>
        </p:nvSpPr>
        <p:spPr>
          <a:xfrm>
            <a:off x="4915550" y="1713050"/>
            <a:ext cx="3637500" cy="12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R-Square value</a:t>
            </a:r>
            <a:r>
              <a:rPr lang="en">
                <a:latin typeface="Roboto"/>
                <a:ea typeface="Roboto"/>
                <a:cs typeface="Roboto"/>
                <a:sym typeface="Roboto"/>
              </a:rPr>
              <a:t> -The table value of 0.869 suggests that our linear regression model determines 86.9% of changes in the dependent variable, Price.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336" name="Google Shape;336;p62"/>
          <p:cNvSpPr txBox="1">
            <a:spLocks noGrp="1"/>
          </p:cNvSpPr>
          <p:nvPr>
            <p:ph type="subTitle" idx="8"/>
          </p:nvPr>
        </p:nvSpPr>
        <p:spPr>
          <a:xfrm>
            <a:off x="5078175" y="3342175"/>
            <a:ext cx="3637500" cy="15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a:ea typeface="Roboto"/>
                <a:cs typeface="Roboto"/>
                <a:sym typeface="Roboto"/>
              </a:rPr>
              <a:t>R-square change</a:t>
            </a:r>
            <a:r>
              <a:rPr lang="en" dirty="0">
                <a:latin typeface="Roboto"/>
                <a:ea typeface="Roboto"/>
                <a:cs typeface="Roboto"/>
                <a:sym typeface="Roboto"/>
              </a:rPr>
              <a:t>, which is just the improvement on R-square when the second predictor is added. The R-square change is tested with an F-test, which is referred to as the F-change. </a:t>
            </a:r>
            <a:endParaRPr dirty="0">
              <a:latin typeface="Roboto"/>
              <a:ea typeface="Roboto"/>
              <a:cs typeface="Roboto"/>
              <a:sym typeface="Roboto"/>
            </a:endParaRPr>
          </a:p>
        </p:txBody>
      </p:sp>
      <p:cxnSp>
        <p:nvCxnSpPr>
          <p:cNvPr id="337" name="Google Shape;337;p62"/>
          <p:cNvCxnSpPr/>
          <p:nvPr/>
        </p:nvCxnSpPr>
        <p:spPr>
          <a:xfrm>
            <a:off x="1005650" y="9646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38" name="Google Shape;338;p62"/>
          <p:cNvCxnSpPr/>
          <p:nvPr/>
        </p:nvCxnSpPr>
        <p:spPr>
          <a:xfrm>
            <a:off x="1348500" y="3048622"/>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39" name="Google Shape;339;p62"/>
          <p:cNvCxnSpPr/>
          <p:nvPr/>
        </p:nvCxnSpPr>
        <p:spPr>
          <a:xfrm flipH="1">
            <a:off x="4593125" y="1369800"/>
            <a:ext cx="13200" cy="3532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3"/>
          <p:cNvSpPr txBox="1">
            <a:spLocks noGrp="1"/>
          </p:cNvSpPr>
          <p:nvPr>
            <p:ph type="body" idx="1"/>
          </p:nvPr>
        </p:nvSpPr>
        <p:spPr>
          <a:xfrm>
            <a:off x="349175" y="241725"/>
            <a:ext cx="8379900" cy="46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Regression Plot (Line of Best Fit):</a:t>
            </a:r>
            <a:br>
              <a:rPr lang="en" sz="2000">
                <a:latin typeface="Roboto"/>
                <a:ea typeface="Roboto"/>
                <a:cs typeface="Roboto"/>
                <a:sym typeface="Roboto"/>
              </a:rPr>
            </a:br>
            <a:endParaRPr sz="2000">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100">
              <a:solidFill>
                <a:srgbClr val="454545"/>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endParaRPr sz="1700">
              <a:latin typeface="Roboto"/>
              <a:ea typeface="Roboto"/>
              <a:cs typeface="Roboto"/>
              <a:sym typeface="Roboto"/>
            </a:endParaRPr>
          </a:p>
          <a:p>
            <a:pPr marL="0" lvl="0" indent="0" algn="l" rtl="0">
              <a:spcBef>
                <a:spcPts val="600"/>
              </a:spcBef>
              <a:spcAft>
                <a:spcPts val="1600"/>
              </a:spcAft>
              <a:buNone/>
            </a:pPr>
            <a:endParaRPr/>
          </a:p>
        </p:txBody>
      </p:sp>
      <p:pic>
        <p:nvPicPr>
          <p:cNvPr id="345" name="Google Shape;345;p63"/>
          <p:cNvPicPr preferRelativeResize="0"/>
          <p:nvPr/>
        </p:nvPicPr>
        <p:blipFill>
          <a:blip r:embed="rId3">
            <a:alphaModFix/>
          </a:blip>
          <a:stretch>
            <a:fillRect/>
          </a:stretch>
        </p:blipFill>
        <p:spPr>
          <a:xfrm>
            <a:off x="1552225" y="832625"/>
            <a:ext cx="6089174" cy="3446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4"/>
          <p:cNvSpPr txBox="1">
            <a:spLocks noGrp="1"/>
          </p:cNvSpPr>
          <p:nvPr>
            <p:ph type="title"/>
          </p:nvPr>
        </p:nvSpPr>
        <p:spPr>
          <a:xfrm>
            <a:off x="2087400" y="0"/>
            <a:ext cx="4969200" cy="5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Roboto Black" panose="02000000000000000000" pitchFamily="2" charset="0"/>
                <a:ea typeface="Roboto Black" panose="02000000000000000000" pitchFamily="2" charset="0"/>
                <a:cs typeface="Roboto"/>
                <a:sym typeface="Roboto"/>
              </a:rPr>
              <a:t>Conclusion</a:t>
            </a:r>
            <a:endParaRPr sz="3000" b="1" dirty="0">
              <a:latin typeface="Roboto Black" panose="02000000000000000000" pitchFamily="2" charset="0"/>
              <a:ea typeface="Roboto Black" panose="02000000000000000000" pitchFamily="2" charset="0"/>
              <a:cs typeface="Roboto"/>
              <a:sym typeface="Roboto"/>
            </a:endParaRPr>
          </a:p>
        </p:txBody>
      </p:sp>
      <p:sp>
        <p:nvSpPr>
          <p:cNvPr id="351" name="Google Shape;351;p64"/>
          <p:cNvSpPr txBox="1">
            <a:spLocks noGrp="1"/>
          </p:cNvSpPr>
          <p:nvPr>
            <p:ph type="body" idx="1"/>
          </p:nvPr>
        </p:nvSpPr>
        <p:spPr>
          <a:xfrm>
            <a:off x="335725" y="811125"/>
            <a:ext cx="5912100" cy="421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sz="1800" dirty="0">
                <a:latin typeface="Roboto"/>
                <a:ea typeface="Roboto"/>
                <a:cs typeface="Roboto"/>
                <a:sym typeface="Roboto"/>
              </a:rPr>
              <a:t>Cars Priced above 300000 are unlikely to make a significant impact on the Prediction model.</a:t>
            </a:r>
            <a:br>
              <a:rPr lang="en" sz="1800" dirty="0">
                <a:latin typeface="Roboto"/>
                <a:ea typeface="Roboto"/>
                <a:cs typeface="Roboto"/>
                <a:sym typeface="Roboto"/>
              </a:rPr>
            </a:br>
            <a:endParaRPr sz="1800" dirty="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dirty="0">
                <a:latin typeface="Roboto"/>
                <a:ea typeface="Roboto"/>
                <a:cs typeface="Roboto"/>
                <a:sym typeface="Roboto"/>
              </a:rPr>
              <a:t>The price would remain unaffected by whether the Car is painted with metallic colour.</a:t>
            </a:r>
            <a:br>
              <a:rPr lang="en" sz="1800" dirty="0">
                <a:latin typeface="Roboto"/>
                <a:ea typeface="Roboto"/>
                <a:cs typeface="Roboto"/>
                <a:sym typeface="Roboto"/>
              </a:rPr>
            </a:br>
            <a:endParaRPr sz="1800" dirty="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dirty="0">
                <a:latin typeface="Roboto"/>
                <a:ea typeface="Roboto"/>
                <a:cs typeface="Roboto"/>
                <a:sym typeface="Roboto"/>
              </a:rPr>
              <a:t>Primarily, Age, Quarterly Tax, Weight, Kilometers covered, and HP were the primary factors deciding the price of the second hand car.</a:t>
            </a:r>
            <a:br>
              <a:rPr lang="en" sz="1800" dirty="0">
                <a:latin typeface="Roboto"/>
                <a:ea typeface="Roboto"/>
                <a:cs typeface="Roboto"/>
                <a:sym typeface="Roboto"/>
              </a:rPr>
            </a:br>
            <a:endParaRPr sz="1800" dirty="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dirty="0">
                <a:latin typeface="Roboto"/>
                <a:ea typeface="Roboto"/>
                <a:cs typeface="Roboto"/>
                <a:sym typeface="Roboto"/>
              </a:rPr>
              <a:t>CNG was found out to be the additional fuel type for the car, where the primary fuel type was either Petrol or Diesel.</a:t>
            </a:r>
            <a:endParaRPr sz="1800" dirty="0">
              <a:latin typeface="Roboto"/>
              <a:ea typeface="Roboto"/>
              <a:cs typeface="Roboto"/>
              <a:sym typeface="Roboto"/>
            </a:endParaRPr>
          </a:p>
          <a:p>
            <a:pPr marL="0" lvl="0" indent="0" algn="l" rtl="0">
              <a:spcBef>
                <a:spcPts val="800"/>
              </a:spcBef>
              <a:spcAft>
                <a:spcPts val="1600"/>
              </a:spcAft>
              <a:buNone/>
            </a:pPr>
            <a:endParaRPr sz="1800" dirty="0">
              <a:latin typeface="Roboto"/>
              <a:ea typeface="Roboto"/>
              <a:cs typeface="Roboto"/>
              <a:sym typeface="Roboto"/>
            </a:endParaRPr>
          </a:p>
        </p:txBody>
      </p:sp>
      <p:pic>
        <p:nvPicPr>
          <p:cNvPr id="352" name="Google Shape;352;p64"/>
          <p:cNvPicPr preferRelativeResize="0"/>
          <p:nvPr/>
        </p:nvPicPr>
        <p:blipFill>
          <a:blip r:embed="rId3">
            <a:alphaModFix/>
          </a:blip>
          <a:stretch>
            <a:fillRect/>
          </a:stretch>
        </p:blipFill>
        <p:spPr>
          <a:xfrm>
            <a:off x="6694225" y="994000"/>
            <a:ext cx="2172800" cy="323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5"/>
          <p:cNvSpPr txBox="1">
            <a:spLocks noGrp="1"/>
          </p:cNvSpPr>
          <p:nvPr>
            <p:ph type="ctrTitle"/>
          </p:nvPr>
        </p:nvSpPr>
        <p:spPr>
          <a:xfrm>
            <a:off x="1593056" y="182250"/>
            <a:ext cx="533638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lt2"/>
                </a:solidFill>
                <a:latin typeface="Roboto"/>
                <a:ea typeface="Roboto"/>
                <a:cs typeface="Roboto"/>
                <a:sym typeface="Roboto"/>
              </a:rPr>
              <a:t>Business Implication</a:t>
            </a:r>
            <a:endParaRPr sz="4000" dirty="0">
              <a:solidFill>
                <a:schemeClr val="lt2"/>
              </a:solidFill>
              <a:latin typeface="Roboto"/>
              <a:ea typeface="Roboto"/>
              <a:cs typeface="Roboto"/>
              <a:sym typeface="Roboto"/>
            </a:endParaRPr>
          </a:p>
        </p:txBody>
      </p:sp>
      <p:sp>
        <p:nvSpPr>
          <p:cNvPr id="358" name="Google Shape;358;p65"/>
          <p:cNvSpPr txBox="1">
            <a:spLocks noGrp="1"/>
          </p:cNvSpPr>
          <p:nvPr>
            <p:ph type="subTitle" idx="1"/>
          </p:nvPr>
        </p:nvSpPr>
        <p:spPr>
          <a:xfrm>
            <a:off x="3342525" y="978200"/>
            <a:ext cx="5634900" cy="416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car seller would not have to bother about car being of Petrol type (as Fuel Type Petrol is deemed insignificant).</a:t>
            </a:r>
            <a:endParaRPr sz="1800">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potential customer or the seller should keep in mind that number of doors don’t impact the car’s price.</a:t>
            </a:r>
            <a:endParaRPr sz="1800">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Engine Capacity (cc) and Automatic transmission won’t drive the prices of second hand cars, primarily.</a:t>
            </a:r>
            <a:endParaRPr sz="1800">
              <a:solidFill>
                <a:schemeClr val="lt1"/>
              </a:solidFill>
              <a:latin typeface="Roboto"/>
              <a:ea typeface="Roboto"/>
              <a:cs typeface="Roboto"/>
              <a:sym typeface="Roboto"/>
            </a:endParaRPr>
          </a:p>
          <a:p>
            <a:pPr marL="457200" lvl="0" indent="0" algn="l" rtl="0">
              <a:spcBef>
                <a:spcPts val="0"/>
              </a:spcBef>
              <a:spcAft>
                <a:spcPts val="0"/>
              </a:spcAft>
              <a:buNone/>
            </a:pPr>
            <a:endParaRPr sz="18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Dealer should focus on cars with higher age, as it will fetch lower trade-off price.</a:t>
            </a:r>
            <a:br>
              <a:rPr lang="en"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marL="457200" lvl="0" indent="0" algn="l" rtl="0">
              <a:spcBef>
                <a:spcPts val="0"/>
              </a:spcBef>
              <a:spcAft>
                <a:spcPts val="0"/>
              </a:spcAft>
              <a:buNone/>
            </a:pPr>
            <a:br>
              <a:rPr lang="en" sz="1600">
                <a:solidFill>
                  <a:schemeClr val="lt1"/>
                </a:solidFill>
                <a:latin typeface="Roboto"/>
                <a:ea typeface="Roboto"/>
                <a:cs typeface="Roboto"/>
                <a:sym typeface="Roboto"/>
              </a:rPr>
            </a:br>
            <a:endParaRPr sz="1600">
              <a:solidFill>
                <a:schemeClr val="lt1"/>
              </a:solidFill>
              <a:latin typeface="Roboto"/>
              <a:ea typeface="Roboto"/>
              <a:cs typeface="Roboto"/>
              <a:sym typeface="Roboto"/>
            </a:endParaRPr>
          </a:p>
        </p:txBody>
      </p:sp>
      <p:pic>
        <p:nvPicPr>
          <p:cNvPr id="359" name="Google Shape;359;p65"/>
          <p:cNvPicPr preferRelativeResize="0"/>
          <p:nvPr/>
        </p:nvPicPr>
        <p:blipFill>
          <a:blip r:embed="rId3">
            <a:alphaModFix/>
          </a:blip>
          <a:stretch>
            <a:fillRect/>
          </a:stretch>
        </p:blipFill>
        <p:spPr>
          <a:xfrm>
            <a:off x="0" y="1287525"/>
            <a:ext cx="3342525" cy="287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305C-F2F7-4F49-BEEB-A6E8C8709C3D}"/>
              </a:ext>
            </a:extLst>
          </p:cNvPr>
          <p:cNvSpPr>
            <a:spLocks noGrp="1"/>
          </p:cNvSpPr>
          <p:nvPr>
            <p:ph type="title"/>
          </p:nvPr>
        </p:nvSpPr>
        <p:spPr>
          <a:xfrm>
            <a:off x="1169337" y="466457"/>
            <a:ext cx="7055088" cy="941400"/>
          </a:xfrm>
        </p:spPr>
        <p:txBody>
          <a:bodyPr/>
          <a:lstStyle/>
          <a:p>
            <a:pPr algn="ctr"/>
            <a:r>
              <a:rPr lang="en-IN" sz="3600" b="1" dirty="0" err="1">
                <a:latin typeface="Roboto Black" panose="02000000000000000000" pitchFamily="2" charset="0"/>
                <a:ea typeface="Roboto Black" panose="02000000000000000000" pitchFamily="2" charset="0"/>
              </a:rPr>
              <a:t>Github</a:t>
            </a:r>
            <a:r>
              <a:rPr lang="en-IN" sz="3600" b="1" dirty="0">
                <a:latin typeface="Roboto Black" panose="02000000000000000000" pitchFamily="2" charset="0"/>
                <a:ea typeface="Roboto Black" panose="02000000000000000000" pitchFamily="2" charset="0"/>
              </a:rPr>
              <a:t> Links</a:t>
            </a:r>
          </a:p>
        </p:txBody>
      </p:sp>
      <p:sp>
        <p:nvSpPr>
          <p:cNvPr id="3" name="Text Placeholder 2">
            <a:extLst>
              <a:ext uri="{FF2B5EF4-FFF2-40B4-BE49-F238E27FC236}">
                <a16:creationId xmlns:a16="http://schemas.microsoft.com/office/drawing/2014/main" id="{785A886A-04A4-464C-B961-49B4F820E9D5}"/>
              </a:ext>
            </a:extLst>
          </p:cNvPr>
          <p:cNvSpPr>
            <a:spLocks noGrp="1"/>
          </p:cNvSpPr>
          <p:nvPr>
            <p:ph type="body" idx="1"/>
          </p:nvPr>
        </p:nvSpPr>
        <p:spPr/>
        <p:txBody>
          <a:bodyPr/>
          <a:lstStyle/>
          <a:p>
            <a:r>
              <a:rPr lang="en-IN" dirty="0"/>
              <a:t>Aditya Singh Kashyap (02) – </a:t>
            </a:r>
            <a:br>
              <a:rPr lang="en-IN" dirty="0"/>
            </a:br>
            <a:br>
              <a:rPr lang="en-IN" dirty="0"/>
            </a:br>
            <a:r>
              <a:rPr lang="en-IN" dirty="0">
                <a:hlinkClick r:id="rId2"/>
              </a:rPr>
              <a:t>https://github.com/kashyapaditya256</a:t>
            </a:r>
            <a:endParaRPr lang="en-IN" dirty="0"/>
          </a:p>
          <a:p>
            <a:pPr marL="139700" indent="0">
              <a:buNone/>
            </a:pPr>
            <a:endParaRPr lang="en-IN" dirty="0"/>
          </a:p>
        </p:txBody>
      </p:sp>
      <p:sp>
        <p:nvSpPr>
          <p:cNvPr id="4" name="Text Placeholder 3">
            <a:extLst>
              <a:ext uri="{FF2B5EF4-FFF2-40B4-BE49-F238E27FC236}">
                <a16:creationId xmlns:a16="http://schemas.microsoft.com/office/drawing/2014/main" id="{22E1D666-DA04-416F-A9BA-E88B68CF2AAC}"/>
              </a:ext>
            </a:extLst>
          </p:cNvPr>
          <p:cNvSpPr>
            <a:spLocks noGrp="1"/>
          </p:cNvSpPr>
          <p:nvPr>
            <p:ph type="body" idx="2"/>
          </p:nvPr>
        </p:nvSpPr>
        <p:spPr/>
        <p:txBody>
          <a:bodyPr/>
          <a:lstStyle/>
          <a:p>
            <a:r>
              <a:rPr lang="en-IN" dirty="0"/>
              <a:t>Swastika Swastik (53) –</a:t>
            </a:r>
            <a:br>
              <a:rPr lang="en-IN" dirty="0"/>
            </a:br>
            <a:br>
              <a:rPr lang="en-IN" dirty="0"/>
            </a:br>
            <a:r>
              <a:rPr lang="en-IN" dirty="0">
                <a:hlinkClick r:id="rId3"/>
              </a:rPr>
              <a:t>https://github.com/swastika19</a:t>
            </a:r>
            <a:endParaRPr lang="en-IN" dirty="0"/>
          </a:p>
          <a:p>
            <a:pPr marL="139700" indent="0">
              <a:buNone/>
            </a:pPr>
            <a:endParaRPr lang="en-IN" dirty="0"/>
          </a:p>
        </p:txBody>
      </p:sp>
    </p:spTree>
    <p:extLst>
      <p:ext uri="{BB962C8B-B14F-4D97-AF65-F5344CB8AC3E}">
        <p14:creationId xmlns:p14="http://schemas.microsoft.com/office/powerpoint/2010/main" val="357126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1789800" y="297325"/>
            <a:ext cx="42669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About the Data</a:t>
            </a:r>
            <a:endParaRPr sz="3000" b="1">
              <a:latin typeface="Roboto"/>
              <a:ea typeface="Roboto"/>
              <a:cs typeface="Roboto"/>
              <a:sym typeface="Roboto"/>
            </a:endParaRPr>
          </a:p>
        </p:txBody>
      </p:sp>
      <p:cxnSp>
        <p:nvCxnSpPr>
          <p:cNvPr id="177" name="Google Shape;177;p40"/>
          <p:cNvCxnSpPr/>
          <p:nvPr/>
        </p:nvCxnSpPr>
        <p:spPr>
          <a:xfrm>
            <a:off x="2369150" y="10989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8" name="Google Shape;178;p40"/>
          <p:cNvPicPr preferRelativeResize="0"/>
          <p:nvPr/>
        </p:nvPicPr>
        <p:blipFill>
          <a:blip r:embed="rId3">
            <a:alphaModFix/>
          </a:blip>
          <a:stretch>
            <a:fillRect/>
          </a:stretch>
        </p:blipFill>
        <p:spPr>
          <a:xfrm>
            <a:off x="1789800" y="1220143"/>
            <a:ext cx="5314400" cy="37711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6"/>
          <p:cNvSpPr txBox="1">
            <a:spLocks noGrp="1"/>
          </p:cNvSpPr>
          <p:nvPr>
            <p:ph type="body" idx="1"/>
          </p:nvPr>
        </p:nvSpPr>
        <p:spPr>
          <a:xfrm>
            <a:off x="322300" y="120875"/>
            <a:ext cx="8595000" cy="49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65" name="Google Shape;365;p66"/>
          <p:cNvPicPr preferRelativeResize="0"/>
          <p:nvPr/>
        </p:nvPicPr>
        <p:blipFill>
          <a:blip r:embed="rId3">
            <a:alphaModFix/>
          </a:blip>
          <a:stretch>
            <a:fillRect/>
          </a:stretch>
        </p:blipFill>
        <p:spPr>
          <a:xfrm>
            <a:off x="1514650" y="854150"/>
            <a:ext cx="6287025" cy="353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1"/>
          <p:cNvSpPr txBox="1">
            <a:spLocks noGrp="1"/>
          </p:cNvSpPr>
          <p:nvPr>
            <p:ph type="body" idx="1"/>
          </p:nvPr>
        </p:nvSpPr>
        <p:spPr>
          <a:xfrm>
            <a:off x="308875" y="1289225"/>
            <a:ext cx="7923300" cy="35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our Toyota corolla Dataset, the Pre-Processing was performed on Python. </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cxnSp>
        <p:nvCxnSpPr>
          <p:cNvPr id="184" name="Google Shape;184;p41"/>
          <p:cNvCxnSpPr/>
          <p:nvPr/>
        </p:nvCxnSpPr>
        <p:spPr>
          <a:xfrm>
            <a:off x="1066475" y="10452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5" name="Google Shape;185;p41"/>
          <p:cNvSpPr txBox="1">
            <a:spLocks noGrp="1"/>
          </p:cNvSpPr>
          <p:nvPr>
            <p:ph type="title"/>
          </p:nvPr>
        </p:nvSpPr>
        <p:spPr>
          <a:xfrm>
            <a:off x="617750" y="264025"/>
            <a:ext cx="6921300" cy="781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3000" b="1">
                <a:solidFill>
                  <a:schemeClr val="lt2"/>
                </a:solidFill>
                <a:latin typeface="Roboto"/>
                <a:ea typeface="Roboto"/>
                <a:cs typeface="Roboto"/>
                <a:sym typeface="Roboto"/>
              </a:rPr>
              <a:t>Data Pre processing</a:t>
            </a:r>
            <a:endParaRPr sz="3000" b="1">
              <a:solidFill>
                <a:schemeClr val="lt2"/>
              </a:solidFill>
              <a:latin typeface="Roboto"/>
              <a:ea typeface="Roboto"/>
              <a:cs typeface="Roboto"/>
              <a:sym typeface="Roboto"/>
            </a:endParaRPr>
          </a:p>
          <a:p>
            <a:pPr marL="0" lvl="0" indent="0" algn="l" rtl="0">
              <a:spcBef>
                <a:spcPts val="1200"/>
              </a:spcBef>
              <a:spcAft>
                <a:spcPts val="0"/>
              </a:spcAft>
              <a:buNone/>
            </a:pPr>
            <a:endParaRPr/>
          </a:p>
        </p:txBody>
      </p:sp>
      <p:pic>
        <p:nvPicPr>
          <p:cNvPr id="186" name="Google Shape;186;p41"/>
          <p:cNvPicPr preferRelativeResize="0"/>
          <p:nvPr/>
        </p:nvPicPr>
        <p:blipFill>
          <a:blip r:embed="rId3">
            <a:alphaModFix/>
          </a:blip>
          <a:stretch>
            <a:fillRect/>
          </a:stretch>
        </p:blipFill>
        <p:spPr>
          <a:xfrm>
            <a:off x="711775" y="2085100"/>
            <a:ext cx="8003974" cy="278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2"/>
          <p:cNvSpPr txBox="1">
            <a:spLocks noGrp="1"/>
          </p:cNvSpPr>
          <p:nvPr>
            <p:ph type="body" idx="1"/>
          </p:nvPr>
        </p:nvSpPr>
        <p:spPr>
          <a:xfrm>
            <a:off x="496900" y="308875"/>
            <a:ext cx="8111400" cy="445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Checking for Missing Values </a:t>
            </a:r>
            <a:endParaRPr sz="1800">
              <a:latin typeface="Roboto"/>
              <a:ea typeface="Roboto"/>
              <a:cs typeface="Roboto"/>
              <a:sym typeface="Roboto"/>
            </a:endParaRPr>
          </a:p>
          <a:p>
            <a:pPr marL="0" lvl="0" indent="0" algn="l" rtl="0">
              <a:spcBef>
                <a:spcPts val="1600"/>
              </a:spcBef>
              <a:spcAft>
                <a:spcPts val="1600"/>
              </a:spcAft>
              <a:buNone/>
            </a:pPr>
            <a:endParaRPr sz="1800">
              <a:latin typeface="Roboto"/>
              <a:ea typeface="Roboto"/>
              <a:cs typeface="Roboto"/>
              <a:sym typeface="Roboto"/>
            </a:endParaRPr>
          </a:p>
        </p:txBody>
      </p:sp>
      <p:pic>
        <p:nvPicPr>
          <p:cNvPr id="192" name="Google Shape;192;p42"/>
          <p:cNvPicPr preferRelativeResize="0"/>
          <p:nvPr/>
        </p:nvPicPr>
        <p:blipFill>
          <a:blip r:embed="rId3">
            <a:alphaModFix/>
          </a:blip>
          <a:stretch>
            <a:fillRect/>
          </a:stretch>
        </p:blipFill>
        <p:spPr>
          <a:xfrm>
            <a:off x="2076550" y="1168375"/>
            <a:ext cx="4842425" cy="337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3"/>
          <p:cNvSpPr txBox="1">
            <a:spLocks noGrp="1"/>
          </p:cNvSpPr>
          <p:nvPr>
            <p:ph type="body" idx="1"/>
          </p:nvPr>
        </p:nvSpPr>
        <p:spPr>
          <a:xfrm>
            <a:off x="496900" y="577475"/>
            <a:ext cx="8178600" cy="42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Creation of Dummy Variables</a:t>
            </a:r>
            <a:endParaRPr sz="1800">
              <a:latin typeface="Roboto"/>
              <a:ea typeface="Roboto"/>
              <a:cs typeface="Roboto"/>
              <a:sym typeface="Roboto"/>
            </a:endParaRPr>
          </a:p>
        </p:txBody>
      </p:sp>
      <p:cxnSp>
        <p:nvCxnSpPr>
          <p:cNvPr id="198" name="Google Shape;198;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9" name="Google Shape;199;p43"/>
          <p:cNvPicPr preferRelativeResize="0"/>
          <p:nvPr/>
        </p:nvPicPr>
        <p:blipFill>
          <a:blip r:embed="rId3">
            <a:alphaModFix/>
          </a:blip>
          <a:stretch>
            <a:fillRect/>
          </a:stretch>
        </p:blipFill>
        <p:spPr>
          <a:xfrm>
            <a:off x="865875" y="1633350"/>
            <a:ext cx="6721799" cy="283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Roboto Black"/>
                <a:ea typeface="Roboto Black"/>
                <a:cs typeface="Roboto Black"/>
                <a:sym typeface="Roboto Black"/>
              </a:rPr>
              <a:t>Exploratory Data Analysis</a:t>
            </a:r>
            <a:endParaRPr sz="2800">
              <a:latin typeface="Roboto Black"/>
              <a:ea typeface="Roboto Black"/>
              <a:cs typeface="Roboto Black"/>
              <a:sym typeface="Roboto Black"/>
            </a:endParaRPr>
          </a:p>
        </p:txBody>
      </p:sp>
      <p:cxnSp>
        <p:nvCxnSpPr>
          <p:cNvPr id="205" name="Google Shape;205;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6" name="Google Shape;206;p44"/>
          <p:cNvSpPr/>
          <p:nvPr/>
        </p:nvSpPr>
        <p:spPr>
          <a:xfrm>
            <a:off x="1077905" y="2739425"/>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4"/>
          <p:cNvSpPr txBox="1">
            <a:spLocks noGrp="1"/>
          </p:cNvSpPr>
          <p:nvPr>
            <p:ph type="title" idx="4294967295"/>
          </p:nvPr>
        </p:nvSpPr>
        <p:spPr>
          <a:xfrm>
            <a:off x="695245" y="308235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accent6"/>
                </a:solidFill>
              </a:rPr>
              <a:t>1 </a:t>
            </a:r>
            <a:endParaRPr sz="3600">
              <a:solidFill>
                <a:schemeClr val="accent6"/>
              </a:solidFill>
            </a:endParaRPr>
          </a:p>
        </p:txBody>
      </p:sp>
      <p:sp>
        <p:nvSpPr>
          <p:cNvPr id="208" name="Google Shape;208;p44"/>
          <p:cNvSpPr txBox="1">
            <a:spLocks noGrp="1"/>
          </p:cNvSpPr>
          <p:nvPr>
            <p:ph type="subTitle" idx="4294967295"/>
          </p:nvPr>
        </p:nvSpPr>
        <p:spPr>
          <a:xfrm>
            <a:off x="1228350" y="3707249"/>
            <a:ext cx="1565100" cy="712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accent6"/>
                </a:solidFill>
                <a:latin typeface="Roboto"/>
                <a:ea typeface="Roboto"/>
                <a:cs typeface="Roboto"/>
                <a:sym typeface="Roboto"/>
              </a:rPr>
              <a:t>Dependent Variable</a:t>
            </a:r>
            <a:endParaRPr sz="2000">
              <a:solidFill>
                <a:schemeClr val="accent6"/>
              </a:solidFill>
              <a:latin typeface="Roboto"/>
              <a:ea typeface="Roboto"/>
              <a:cs typeface="Roboto"/>
              <a:sym typeface="Roboto"/>
            </a:endParaRPr>
          </a:p>
        </p:txBody>
      </p:sp>
      <p:sp>
        <p:nvSpPr>
          <p:cNvPr id="209" name="Google Shape;209;p44"/>
          <p:cNvSpPr/>
          <p:nvPr/>
        </p:nvSpPr>
        <p:spPr>
          <a:xfrm>
            <a:off x="3279750" y="1606525"/>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4"/>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accent6"/>
                </a:solidFill>
              </a:rPr>
              <a:t>38</a:t>
            </a:r>
            <a:endParaRPr sz="4800">
              <a:solidFill>
                <a:schemeClr val="accent6"/>
              </a:solidFill>
            </a:endParaRPr>
          </a:p>
        </p:txBody>
      </p:sp>
      <p:sp>
        <p:nvSpPr>
          <p:cNvPr id="211" name="Google Shape;211;p44"/>
          <p:cNvSpPr txBox="1">
            <a:spLocks noGrp="1"/>
          </p:cNvSpPr>
          <p:nvPr>
            <p:ph type="subTitle" idx="4294967295"/>
          </p:nvPr>
        </p:nvSpPr>
        <p:spPr>
          <a:xfrm>
            <a:off x="3662400" y="3005901"/>
            <a:ext cx="18192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chemeClr val="accent6"/>
                </a:solidFill>
                <a:latin typeface="Roboto"/>
                <a:ea typeface="Roboto"/>
                <a:cs typeface="Roboto"/>
                <a:sym typeface="Roboto"/>
              </a:rPr>
              <a:t>Attributes</a:t>
            </a:r>
            <a:endParaRPr sz="2400">
              <a:solidFill>
                <a:schemeClr val="accent6"/>
              </a:solidFill>
              <a:latin typeface="Roboto"/>
              <a:ea typeface="Roboto"/>
              <a:cs typeface="Roboto"/>
              <a:sym typeface="Roboto"/>
            </a:endParaRPr>
          </a:p>
        </p:txBody>
      </p:sp>
      <p:sp>
        <p:nvSpPr>
          <p:cNvPr id="212" name="Google Shape;212;p44"/>
          <p:cNvSpPr/>
          <p:nvPr/>
        </p:nvSpPr>
        <p:spPr>
          <a:xfrm>
            <a:off x="6246905" y="1319200"/>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4"/>
          <p:cNvSpPr txBox="1">
            <a:spLocks noGrp="1"/>
          </p:cNvSpPr>
          <p:nvPr>
            <p:ph type="title" idx="4294967295"/>
          </p:nvPr>
        </p:nvSpPr>
        <p:spPr>
          <a:xfrm>
            <a:off x="5864240" y="1593759"/>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accent6"/>
                </a:solidFill>
              </a:rPr>
              <a:t>10</a:t>
            </a:r>
            <a:endParaRPr sz="3600">
              <a:solidFill>
                <a:schemeClr val="accent6"/>
              </a:solidFill>
            </a:endParaRPr>
          </a:p>
        </p:txBody>
      </p:sp>
      <p:sp>
        <p:nvSpPr>
          <p:cNvPr id="214" name="Google Shape;214;p44"/>
          <p:cNvSpPr txBox="1">
            <a:spLocks noGrp="1"/>
          </p:cNvSpPr>
          <p:nvPr>
            <p:ph type="subTitle" idx="4294967295"/>
          </p:nvPr>
        </p:nvSpPr>
        <p:spPr>
          <a:xfrm>
            <a:off x="6397350" y="2223050"/>
            <a:ext cx="16686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accent6"/>
                </a:solidFill>
                <a:latin typeface="Roboto"/>
                <a:ea typeface="Roboto"/>
                <a:cs typeface="Roboto"/>
                <a:sym typeface="Roboto"/>
              </a:rPr>
              <a:t>IndependentVariables</a:t>
            </a:r>
            <a:endParaRPr sz="2000">
              <a:solidFill>
                <a:schemeClr val="accent6"/>
              </a:solidFill>
              <a:latin typeface="Roboto"/>
              <a:ea typeface="Roboto"/>
              <a:cs typeface="Roboto"/>
              <a:sym typeface="Roboto"/>
            </a:endParaRPr>
          </a:p>
        </p:txBody>
      </p:sp>
      <p:cxnSp>
        <p:nvCxnSpPr>
          <p:cNvPr id="215" name="Google Shape;215;p44"/>
          <p:cNvCxnSpPr>
            <a:stCxn id="212" idx="0"/>
          </p:cNvCxnSpPr>
          <p:nvPr/>
        </p:nvCxnSpPr>
        <p:spPr>
          <a:xfrm rot="10800000">
            <a:off x="7156505" y="-320000"/>
            <a:ext cx="0" cy="1639200"/>
          </a:xfrm>
          <a:prstGeom prst="straightConnector1">
            <a:avLst/>
          </a:prstGeom>
          <a:noFill/>
          <a:ln w="19050" cap="flat" cmpd="sng">
            <a:solidFill>
              <a:schemeClr val="accent3"/>
            </a:solidFill>
            <a:prstDash val="solid"/>
            <a:round/>
            <a:headEnd type="none" w="med" len="med"/>
            <a:tailEnd type="none" w="med" len="med"/>
          </a:ln>
        </p:spPr>
      </p:cxnSp>
      <p:cxnSp>
        <p:nvCxnSpPr>
          <p:cNvPr id="216" name="Google Shape;216;p44"/>
          <p:cNvCxnSpPr>
            <a:stCxn id="209" idx="4"/>
          </p:cNvCxnSpPr>
          <p:nvPr/>
        </p:nvCxnSpPr>
        <p:spPr>
          <a:xfrm>
            <a:off x="4572000"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17" name="Google Shape;217;p44"/>
          <p:cNvCxnSpPr>
            <a:stCxn id="206" idx="4"/>
          </p:cNvCxnSpPr>
          <p:nvPr/>
        </p:nvCxnSpPr>
        <p:spPr>
          <a:xfrm>
            <a:off x="1987505" y="4558625"/>
            <a:ext cx="0" cy="712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5"/>
          <p:cNvSpPr txBox="1">
            <a:spLocks noGrp="1"/>
          </p:cNvSpPr>
          <p:nvPr>
            <p:ph type="title"/>
          </p:nvPr>
        </p:nvSpPr>
        <p:spPr>
          <a:xfrm>
            <a:off x="1530425" y="410225"/>
            <a:ext cx="6184800" cy="11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latin typeface="Roboto"/>
                <a:ea typeface="Roboto"/>
                <a:cs typeface="Roboto"/>
                <a:sym typeface="Roboto"/>
              </a:rPr>
              <a:t>Descriptive Statistics</a:t>
            </a:r>
            <a:endParaRPr sz="4000" b="1">
              <a:latin typeface="Roboto"/>
              <a:ea typeface="Roboto"/>
              <a:cs typeface="Roboto"/>
              <a:sym typeface="Roboto"/>
            </a:endParaRPr>
          </a:p>
          <a:p>
            <a:pPr marL="0" lvl="0" indent="0" algn="l" rtl="0">
              <a:spcBef>
                <a:spcPts val="0"/>
              </a:spcBef>
              <a:spcAft>
                <a:spcPts val="0"/>
              </a:spcAft>
              <a:buNone/>
            </a:pPr>
            <a:endParaRPr sz="4000" b="1">
              <a:latin typeface="Roboto"/>
              <a:ea typeface="Roboto"/>
              <a:cs typeface="Roboto"/>
              <a:sym typeface="Roboto"/>
            </a:endParaRPr>
          </a:p>
        </p:txBody>
      </p:sp>
      <p:sp>
        <p:nvSpPr>
          <p:cNvPr id="223" name="Google Shape;223;p45"/>
          <p:cNvSpPr txBox="1">
            <a:spLocks noGrp="1"/>
          </p:cNvSpPr>
          <p:nvPr>
            <p:ph type="body" idx="1"/>
          </p:nvPr>
        </p:nvSpPr>
        <p:spPr>
          <a:xfrm>
            <a:off x="443175" y="1289225"/>
            <a:ext cx="8205300" cy="359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224" name="Google Shape;224;p45"/>
          <p:cNvPicPr preferRelativeResize="0"/>
          <p:nvPr/>
        </p:nvPicPr>
        <p:blipFill>
          <a:blip r:embed="rId3">
            <a:alphaModFix/>
          </a:blip>
          <a:stretch>
            <a:fillRect/>
          </a:stretch>
        </p:blipFill>
        <p:spPr>
          <a:xfrm>
            <a:off x="282025" y="1732977"/>
            <a:ext cx="8366450" cy="217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6"/>
          <p:cNvSpPr txBox="1">
            <a:spLocks noGrp="1"/>
          </p:cNvSpPr>
          <p:nvPr>
            <p:ph type="title"/>
          </p:nvPr>
        </p:nvSpPr>
        <p:spPr>
          <a:xfrm>
            <a:off x="871350" y="122700"/>
            <a:ext cx="66627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ScatterPlot Analysis</a:t>
            </a:r>
            <a:endParaRPr/>
          </a:p>
        </p:txBody>
      </p:sp>
      <p:sp>
        <p:nvSpPr>
          <p:cNvPr id="230" name="Google Shape;230;p46"/>
          <p:cNvSpPr txBox="1">
            <a:spLocks noGrp="1"/>
          </p:cNvSpPr>
          <p:nvPr>
            <p:ph type="body" idx="1"/>
          </p:nvPr>
        </p:nvSpPr>
        <p:spPr>
          <a:xfrm>
            <a:off x="53725" y="604325"/>
            <a:ext cx="9090300" cy="448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231" name="Google Shape;231;p46"/>
          <p:cNvPicPr preferRelativeResize="0"/>
          <p:nvPr/>
        </p:nvPicPr>
        <p:blipFill>
          <a:blip r:embed="rId3">
            <a:alphaModFix/>
          </a:blip>
          <a:stretch>
            <a:fillRect/>
          </a:stretch>
        </p:blipFill>
        <p:spPr>
          <a:xfrm>
            <a:off x="53725" y="886350"/>
            <a:ext cx="4203575" cy="2882237"/>
          </a:xfrm>
          <a:prstGeom prst="rect">
            <a:avLst/>
          </a:prstGeom>
          <a:noFill/>
          <a:ln>
            <a:noFill/>
          </a:ln>
        </p:spPr>
      </p:pic>
      <p:pic>
        <p:nvPicPr>
          <p:cNvPr id="232" name="Google Shape;232;p46"/>
          <p:cNvPicPr preferRelativeResize="0"/>
          <p:nvPr/>
        </p:nvPicPr>
        <p:blipFill>
          <a:blip r:embed="rId4">
            <a:alphaModFix/>
          </a:blip>
          <a:stretch>
            <a:fillRect/>
          </a:stretch>
        </p:blipFill>
        <p:spPr>
          <a:xfrm>
            <a:off x="4807750" y="2444175"/>
            <a:ext cx="4203575" cy="2645475"/>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1100</Words>
  <Application>Microsoft Office PowerPoint</Application>
  <PresentationFormat>On-screen Show (16:9)</PresentationFormat>
  <Paragraphs>175</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Roboto Black</vt:lpstr>
      <vt:lpstr>Roboto</vt:lpstr>
      <vt:lpstr>Montserrat ExtraBold</vt:lpstr>
      <vt:lpstr>Montserrat</vt:lpstr>
      <vt:lpstr>Arial</vt:lpstr>
      <vt:lpstr>Times New Roman</vt:lpstr>
      <vt:lpstr>Futuristic Background by Slidesgo</vt:lpstr>
      <vt:lpstr> Predicting the Price of Used Toyota Corolla Cars - using Multiple Linear Regression</vt:lpstr>
      <vt:lpstr>Why this dataset? Link:-https://www.kaggle.com/klkwak/toyotacorollacsv   </vt:lpstr>
      <vt:lpstr>About the Data</vt:lpstr>
      <vt:lpstr>Data Pre processing </vt:lpstr>
      <vt:lpstr>PowerPoint Presentation</vt:lpstr>
      <vt:lpstr>PowerPoint Presentation</vt:lpstr>
      <vt:lpstr>Exploratory Data Analysis</vt:lpstr>
      <vt:lpstr>Descriptive Statistics </vt:lpstr>
      <vt:lpstr>ScatterPlot Analysis</vt:lpstr>
      <vt:lpstr>PowerPoint Presentation</vt:lpstr>
      <vt:lpstr>PowerPoint Presentation</vt:lpstr>
      <vt:lpstr>Explanation:-</vt:lpstr>
      <vt:lpstr>Boxplot</vt:lpstr>
      <vt:lpstr>PowerPoint Presentation</vt:lpstr>
      <vt:lpstr>PowerPoint Presentation</vt:lpstr>
      <vt:lpstr>PowerPoint Presentation</vt:lpstr>
      <vt:lpstr>Correlation Analysis</vt:lpstr>
      <vt:lpstr>PowerPoint Presentation</vt:lpstr>
      <vt:lpstr>Model Building</vt:lpstr>
      <vt:lpstr>Algorithm Applied:- Multiple Linear Regression</vt:lpstr>
      <vt:lpstr>PowerPoint Presentation</vt:lpstr>
      <vt:lpstr>Interpretation:-</vt:lpstr>
      <vt:lpstr>Linear Equation</vt:lpstr>
      <vt:lpstr>PowerPoint Presentation</vt:lpstr>
      <vt:lpstr>Model Analysis</vt:lpstr>
      <vt:lpstr>PowerPoint Presentation</vt:lpstr>
      <vt:lpstr>Conclusion</vt:lpstr>
      <vt:lpstr>Business Implication</vt:lpstr>
      <vt:lpstr>Github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Predicting the Price of Used Toyota Corolla Cars - using Multiple Linear Regression</dc:title>
  <cp:lastModifiedBy>Aditya Singh Kashyap</cp:lastModifiedBy>
  <cp:revision>4</cp:revision>
  <dcterms:modified xsi:type="dcterms:W3CDTF">2021-05-15T16:31:05Z</dcterms:modified>
</cp:coreProperties>
</file>